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5" r:id="rId1"/>
  </p:sldMasterIdLst>
  <p:notesMasterIdLst>
    <p:notesMasterId r:id="rId45"/>
  </p:notesMasterIdLst>
  <p:sldIdLst>
    <p:sldId id="256" r:id="rId2"/>
    <p:sldId id="271" r:id="rId3"/>
    <p:sldId id="257" r:id="rId4"/>
    <p:sldId id="258" r:id="rId5"/>
    <p:sldId id="260" r:id="rId6"/>
    <p:sldId id="261" r:id="rId7"/>
    <p:sldId id="270" r:id="rId8"/>
    <p:sldId id="273" r:id="rId9"/>
    <p:sldId id="263" r:id="rId10"/>
    <p:sldId id="284" r:id="rId11"/>
    <p:sldId id="274" r:id="rId12"/>
    <p:sldId id="275" r:id="rId13"/>
    <p:sldId id="293" r:id="rId14"/>
    <p:sldId id="294" r:id="rId15"/>
    <p:sldId id="295" r:id="rId16"/>
    <p:sldId id="296" r:id="rId17"/>
    <p:sldId id="297" r:id="rId18"/>
    <p:sldId id="298" r:id="rId19"/>
    <p:sldId id="300" r:id="rId20"/>
    <p:sldId id="289" r:id="rId21"/>
    <p:sldId id="287" r:id="rId22"/>
    <p:sldId id="288" r:id="rId23"/>
    <p:sldId id="277" r:id="rId24"/>
    <p:sldId id="278" r:id="rId25"/>
    <p:sldId id="259" r:id="rId26"/>
    <p:sldId id="299" r:id="rId27"/>
    <p:sldId id="301" r:id="rId28"/>
    <p:sldId id="264" r:id="rId29"/>
    <p:sldId id="291" r:id="rId30"/>
    <p:sldId id="269" r:id="rId31"/>
    <p:sldId id="292" r:id="rId32"/>
    <p:sldId id="262" r:id="rId33"/>
    <p:sldId id="281" r:id="rId34"/>
    <p:sldId id="279" r:id="rId35"/>
    <p:sldId id="282" r:id="rId36"/>
    <p:sldId id="280" r:id="rId37"/>
    <p:sldId id="285" r:id="rId38"/>
    <p:sldId id="266" r:id="rId39"/>
    <p:sldId id="283" r:id="rId40"/>
    <p:sldId id="267" r:id="rId41"/>
    <p:sldId id="302" r:id="rId42"/>
    <p:sldId id="268" r:id="rId43"/>
    <p:sldId id="28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C00"/>
    <a:srgbClr val="FF1814"/>
    <a:srgbClr val="FF2600"/>
    <a:srgbClr val="FF2F92"/>
    <a:srgbClr val="D50000"/>
    <a:srgbClr val="FFC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3"/>
    <p:restoredTop sz="86418"/>
  </p:normalViewPr>
  <p:slideViewPr>
    <p:cSldViewPr snapToGrid="0" snapToObjects="1">
      <p:cViewPr varScale="1">
        <p:scale>
          <a:sx n="108" d="100"/>
          <a:sy n="108" d="100"/>
        </p:scale>
        <p:origin x="2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23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3E6EA-59D5-9C40-AC0B-03A2E620CD03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75FBA-4828-2D4F-A42A-C63756F20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8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9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other items from the scale and show they don’t match up perfectly but close enough</a:t>
            </a:r>
          </a:p>
          <a:p>
            <a:endParaRPr lang="en-US" dirty="0"/>
          </a:p>
          <a:p>
            <a:r>
              <a:rPr lang="en-US" dirty="0"/>
              <a:t>Look at all possible combinations of 3 and take the average of alpha</a:t>
            </a:r>
          </a:p>
          <a:p>
            <a:endParaRPr lang="en-US" dirty="0"/>
          </a:p>
          <a:p>
            <a:r>
              <a:rPr lang="en-US" dirty="0"/>
              <a:t>Adjust the visualization / play with it</a:t>
            </a:r>
          </a:p>
          <a:p>
            <a:endParaRPr lang="en-US" dirty="0"/>
          </a:p>
          <a:p>
            <a:r>
              <a:rPr lang="en-US" dirty="0"/>
              <a:t>.87 for the 12 (60)</a:t>
            </a:r>
            <a:r>
              <a:rPr lang="en-US" baseline="0" dirty="0"/>
              <a:t> </a:t>
            </a:r>
            <a:r>
              <a:rPr lang="en-US" baseline="0"/>
              <a:t>item version of BFI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8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Test-retest reliability: Does the measure yield similar scores when administered on two occasions?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Alternate forms reliability: Do two forms of the same measure yield similar scores?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 these to Extraversion composites rather than item level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 Meeting Notes (11/6/17 00:28) -----</a:t>
            </a:r>
          </a:p>
          <a:p>
            <a:r>
              <a:rPr lang="en-US" dirty="0"/>
              <a:t>Alternate forms reliability: Use three items to measure Extraversion once, then use three different items to measure Extraversion on a separate occasion.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10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Test-retest reliability: Does the measure yield similar scores when administered on two occasions?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Alternate forms reliability: Do two forms of the same measure yield similar scores?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 these to Extraversion composites rather than item level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 Meeting Notes (11/6/17 00:28) -----</a:t>
            </a:r>
          </a:p>
          <a:p>
            <a:r>
              <a:rPr lang="en-US" dirty="0"/>
              <a:t>Alternate forms reliability: Use three items to measure Extraversion once, then use three different items to measure Extraversion on a separate occasion.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03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Inter-rater reliability: Do multiple raters agree in their observations of the same thing?</a:t>
            </a:r>
          </a:p>
          <a:p>
            <a:endParaRPr lang="en-US" dirty="0"/>
          </a:p>
          <a:p>
            <a:r>
              <a:rPr lang="en-US" dirty="0"/>
              <a:t>Make sure to note that these are observers making observations rather than people who are filling out a scale </a:t>
            </a:r>
          </a:p>
          <a:p>
            <a:endParaRPr lang="en-US" dirty="0"/>
          </a:p>
          <a:p>
            <a:r>
              <a:rPr lang="en-US" dirty="0"/>
              <a:t>Tie back to the final projects – some people are going have to code the participants’ responses. You’ll want to know that you are consistent in doing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35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63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41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inter-scale (across subscales) or across measures assessing a similar construct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other items from the scale and show they don’t match up perfectly but close enough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inter-scale (across subscales) or across measures assessing a similar construct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other items from the scale and show they don’t match up perfectly but close enough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45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inter-scale (across subscales) or across measures of different constructs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53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Inter-item</a:t>
            </a:r>
            <a:r>
              <a:rPr lang="en-US" baseline="0" dirty="0"/>
              <a:t> correlations: </a:t>
            </a:r>
            <a:r>
              <a:rPr lang="en-US" dirty="0"/>
              <a:t>Correlation of each item on the measure with every other item on the measure </a:t>
            </a:r>
          </a:p>
          <a:p>
            <a:r>
              <a:rPr lang="en-US" dirty="0" err="1"/>
              <a:t>Cronbach’s</a:t>
            </a:r>
            <a:r>
              <a:rPr lang="en-US" dirty="0"/>
              <a:t> alpha: theoretical extension of inter-item</a:t>
            </a:r>
            <a:r>
              <a:rPr lang="en-US" baseline="0" dirty="0"/>
              <a:t> correlations. If we looked at these items with all theoretical possible sample sizes</a:t>
            </a:r>
            <a:r>
              <a:rPr lang="is-IS" baseline="0" dirty="0"/>
              <a:t>…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/>
              <a:t>Item-total correaltions: </a:t>
            </a:r>
            <a:r>
              <a:rPr lang="en-US" dirty="0"/>
              <a:t>Correlation of each item on the measure with the total score on the measure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5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inter-scale (across subscales) or across measures of different constructs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53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8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6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9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8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animations</a:t>
            </a:r>
          </a:p>
          <a:p>
            <a:endParaRPr lang="en-US" dirty="0"/>
          </a:p>
          <a:p>
            <a:r>
              <a:rPr lang="en-US" dirty="0"/>
              <a:t>Reformat such that there are rows for the items (with the full item text)</a:t>
            </a:r>
          </a:p>
          <a:p>
            <a:r>
              <a:rPr lang="en-US" dirty="0"/>
              <a:t>When you show that there are the items that are or are not as related</a:t>
            </a:r>
          </a:p>
          <a:p>
            <a:r>
              <a:rPr lang="en-US" dirty="0"/>
              <a:t>Doing this kind of analysis can help us refine our measurements and hone in on our target to create more reliable and valid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75FBA-4828-2D4F-A42A-C63756F20B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8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CA2D-6F5F-F842-9214-6611A49E0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FEF3B-5F6F-E94F-9E97-90F498EEC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C3F0-A87F-404D-93C8-282573E9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6FD54-4F37-8F46-A5D7-849B16F0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F28F-FD29-C44A-B9C2-D3ECCB3E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1DDB-2E85-3847-B6D8-FC0F3CE9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7EA2A-24B9-0642-B999-4BFDAF53F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6946-4E5C-DB45-9D1E-E2166A69E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9BDDF-E5FB-0F4D-AACA-1E798D42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ABA4B-2891-AF45-839A-A50FE172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5A49C1-5FA9-EC44-8BEF-6A7776400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51301-4D83-4C47-B434-61BF0BA74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EA7A-3E66-F949-B65A-F87EF2F8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A8E4-ABE7-4C4E-92A7-2BC404A8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A34B0-1EFD-2B4C-9809-CECD21F6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9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37FF-1FEC-F445-9B64-C1EB229F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50EDC-B179-F248-ABA1-24FD215C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D14E8-DC89-6442-81A4-E686753E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E67D6-8804-C846-84BE-204AC78D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A9A79-4216-4D4E-9582-8145C23B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5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59F6-B008-C64C-A2C5-CEDDE478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3C5A-9A65-0E43-886F-F99D3294A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47AB5-2126-5E43-B2E5-13660B93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EAB07-BE11-7F40-AFA3-091676A6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D933-806A-1D48-9883-F3F7D4A1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8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F534-1C03-6148-82CC-3E49DEAD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747C-ADAA-0143-95EF-3B0C6BCB7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A4490-FA81-E443-9D19-A1CADC5D7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88554-DCC1-9746-A922-5BABEDCD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F1415-A4E7-5943-BED8-1D59EB88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05905-A7F3-A340-A2F7-93CD1885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1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6B76-19D3-F840-99BF-78A15DA8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FA8C7-5ED6-5643-AB05-11170F58F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B9FCE-9AEC-F34F-9191-7F0ABB655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05A85-441D-5347-A409-97339C704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580F0-E7D1-B64B-BCCF-6092ED2AD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453FA-9F29-E545-B958-8C349732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2F980-1977-F54B-86E5-79CE614B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8C7379-790D-1047-962C-A6DCF473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6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C70A-1D6A-5A40-8CD7-43DB971A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60717-A09C-924A-B577-E536ADF7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19EB7-5461-6243-B978-F1CE7147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23068-B64F-E848-822C-F43A5332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90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10B00-F8E5-964D-A3B5-D9ED9508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FDE72-40FC-0A4C-9444-E0640288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60271-FC7C-B344-BD11-63E9C8BB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5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A5C1-B3A6-8549-956F-818DB771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0074A-A457-CB46-956D-78FB51E79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022BA-9C7C-1D46-880E-465F01BA5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E9FC-587C-D041-9B56-9B6A69DB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D4CB4-239E-7745-BF7E-27D7D41E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238B0-AF3E-3C4C-88F5-D5DE3C09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9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B0A7-35B2-924B-860C-5A7DD49A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08052-F87F-0A43-A8E6-5A5FC1B0C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1F00E-444F-C84B-BD2C-6357B5E60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C0D13-F73D-A249-827B-FE67621B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FD35A-CA77-C64A-A40F-401A3543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E743D-6ADA-404F-9679-B57A2EDE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6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2DE2C-B6FC-7A43-8D78-652410A6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941AA-A179-584F-909C-AC47AD0A6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0B7FD-079A-8D43-8230-C21C31FDC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793C6-7471-1F4B-854C-9C0960D00F01}" type="datetimeFigureOut">
              <a:rPr lang="en-US" smtClean="0"/>
              <a:t>3/21/18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1756-35AC-1847-BECD-A99443E3A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BD662-F271-1946-8365-82C76E272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AB3DD-046C-344C-A753-9FD5D5731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9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Psychometrics: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/>
                </a:solidFill>
              </a:rPr>
              <a:t>Reliability and Validity</a:t>
            </a:r>
          </a:p>
        </p:txBody>
      </p:sp>
    </p:spTree>
    <p:extLst>
      <p:ext uri="{BB962C8B-B14F-4D97-AF65-F5344CB8AC3E}">
        <p14:creationId xmlns:p14="http://schemas.microsoft.com/office/powerpoint/2010/main" val="298606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6C77-6C18-5B40-BD38-65C91A8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Item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6CE5-3946-AC48-832F-FB8FBBE8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0432FF"/>
                </a:solidFill>
              </a:rPr>
              <a:t>Inter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= between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432FF"/>
                </a:solidFill>
              </a:rPr>
              <a:t>Item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= items in a survey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432FF"/>
                </a:solidFill>
              </a:rPr>
              <a:t>Inter item </a:t>
            </a:r>
            <a:r>
              <a:rPr lang="en-US" dirty="0"/>
              <a:t>= correlations between items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2E17D-BFC3-BC44-A894-8CA6701D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693" y="4558121"/>
            <a:ext cx="1608727" cy="86278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961607" y="2970028"/>
            <a:ext cx="2645497" cy="3341871"/>
            <a:chOff x="1961607" y="2970028"/>
            <a:chExt cx="2645497" cy="33418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5A81E4-10F7-0F4E-9EA9-DD83E6BC2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575"/>
            <a:stretch/>
          </p:blipFill>
          <p:spPr>
            <a:xfrm>
              <a:off x="1961607" y="3901036"/>
              <a:ext cx="1943156" cy="2410863"/>
            </a:xfrm>
            <a:prstGeom prst="rect">
              <a:avLst/>
            </a:prstGeom>
          </p:spPr>
        </p:pic>
        <p:sp>
          <p:nvSpPr>
            <p:cNvPr id="7" name="Right Bracket 6">
              <a:extLst>
                <a:ext uri="{FF2B5EF4-FFF2-40B4-BE49-F238E27FC236}">
                  <a16:creationId xmlns:a16="http://schemas.microsoft.com/office/drawing/2014/main" id="{CB0F7F58-27A7-284E-A06C-FB8BFED74D58}"/>
                </a:ext>
              </a:extLst>
            </p:cNvPr>
            <p:cNvSpPr/>
            <p:nvPr/>
          </p:nvSpPr>
          <p:spPr>
            <a:xfrm rot="16200000">
              <a:off x="3073404" y="3530259"/>
              <a:ext cx="141636" cy="507026"/>
            </a:xfrm>
            <a:prstGeom prst="righ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CB0F7F58-27A7-284E-A06C-FB8BFED74D58}"/>
                </a:ext>
              </a:extLst>
            </p:cNvPr>
            <p:cNvSpPr/>
            <p:nvPr/>
          </p:nvSpPr>
          <p:spPr>
            <a:xfrm rot="16200000">
              <a:off x="3580431" y="3530259"/>
              <a:ext cx="141636" cy="507026"/>
            </a:xfrm>
            <a:prstGeom prst="righ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CB0F7F58-27A7-284E-A06C-FB8BFED74D58}"/>
                </a:ext>
              </a:extLst>
            </p:cNvPr>
            <p:cNvSpPr/>
            <p:nvPr/>
          </p:nvSpPr>
          <p:spPr>
            <a:xfrm rot="16200000">
              <a:off x="3326919" y="2870707"/>
              <a:ext cx="141636" cy="1014053"/>
            </a:xfrm>
            <a:prstGeom prst="righ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93052" y="3377733"/>
              <a:ext cx="1209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/>
                <a:t>r </a:t>
              </a:r>
              <a:r>
                <a:rPr lang="en-US" sz="1600" b="1"/>
                <a:t>= .41</a:t>
              </a:r>
              <a:endParaRPr lang="en-US" sz="1600" b="1" i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97736" y="3382686"/>
              <a:ext cx="1209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r </a:t>
              </a:r>
              <a:r>
                <a:rPr lang="en-US" sz="1600" b="1" dirty="0"/>
                <a:t>= .57</a:t>
              </a:r>
              <a:endParaRPr lang="en-US" sz="1600" b="1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46565" y="2970028"/>
              <a:ext cx="1209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/>
                <a:t>r </a:t>
              </a:r>
              <a:r>
                <a:rPr lang="en-US" sz="1600" b="1" dirty="0"/>
                <a:t>= .52</a:t>
              </a:r>
              <a:endParaRPr lang="en-US" sz="1600" b="1" i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82F604B-F370-5246-929C-E1D11FB28135}"/>
              </a:ext>
            </a:extLst>
          </p:cNvPr>
          <p:cNvSpPr txBox="1"/>
          <p:nvPr/>
        </p:nvSpPr>
        <p:spPr>
          <a:xfrm>
            <a:off x="5713157" y="1825625"/>
            <a:ext cx="2802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BFI-S Extraversion: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communicative.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sociable.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reserved. (-)</a:t>
            </a:r>
          </a:p>
        </p:txBody>
      </p:sp>
    </p:spTree>
    <p:extLst>
      <p:ext uri="{BB962C8B-B14F-4D97-AF65-F5344CB8AC3E}">
        <p14:creationId xmlns:p14="http://schemas.microsoft.com/office/powerpoint/2010/main" val="3519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6C77-6C18-5B40-BD38-65C91A8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Item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6CE5-3946-AC48-832F-FB8FBBE8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 = between</a:t>
            </a:r>
          </a:p>
          <a:p>
            <a:r>
              <a:rPr lang="en-US" dirty="0"/>
              <a:t>Item = items in a survey</a:t>
            </a:r>
          </a:p>
          <a:p>
            <a:r>
              <a:rPr lang="en-US" dirty="0"/>
              <a:t>Inter item = correlations between items</a:t>
            </a:r>
          </a:p>
        </p:txBody>
      </p:sp>
      <p:sp>
        <p:nvSpPr>
          <p:cNvPr id="12" name="Left Bracket 11"/>
          <p:cNvSpPr/>
          <p:nvPr/>
        </p:nvSpPr>
        <p:spPr>
          <a:xfrm rot="5400000">
            <a:off x="1979737" y="3370071"/>
            <a:ext cx="108155" cy="1123801"/>
          </a:xfrm>
          <a:prstGeom prst="leftBracket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A81E4-10F7-0F4E-9EA9-DD83E6BC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120984"/>
            <a:ext cx="7353598" cy="2410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7188" y="3421625"/>
            <a:ext cx="1445342" cy="37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Extraversion</a:t>
            </a:r>
          </a:p>
        </p:txBody>
      </p:sp>
      <p:sp>
        <p:nvSpPr>
          <p:cNvPr id="14" name="Left Bracket 13"/>
          <p:cNvSpPr/>
          <p:nvPr/>
        </p:nvSpPr>
        <p:spPr>
          <a:xfrm rot="5400000">
            <a:off x="5263709" y="1354455"/>
            <a:ext cx="108155" cy="5155031"/>
          </a:xfrm>
          <a:prstGeom prst="leftBracket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16550" y="3421624"/>
            <a:ext cx="1032389" cy="373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Imitation</a:t>
            </a:r>
          </a:p>
        </p:txBody>
      </p:sp>
    </p:spTree>
    <p:extLst>
      <p:ext uri="{BB962C8B-B14F-4D97-AF65-F5344CB8AC3E}">
        <p14:creationId xmlns:p14="http://schemas.microsoft.com/office/powerpoint/2010/main" val="100943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6C77-6C18-5B40-BD38-65C91A8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Item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6CE5-3946-AC48-832F-FB8FBBE8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 = between</a:t>
            </a:r>
          </a:p>
          <a:p>
            <a:r>
              <a:rPr lang="en-US" dirty="0"/>
              <a:t>Item = items in a survey</a:t>
            </a:r>
          </a:p>
          <a:p>
            <a:r>
              <a:rPr lang="en-US" dirty="0"/>
              <a:t>Inter item = correlations between items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2E17D-BFC3-BC44-A894-8CA6701D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01810"/>
            <a:ext cx="1608727" cy="862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21783-51A5-CB47-932E-91AE480E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929" y="3601810"/>
            <a:ext cx="5584723" cy="2083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FE021-D260-EC45-B519-8DE0364BB394}"/>
              </a:ext>
            </a:extLst>
          </p:cNvPr>
          <p:cNvSpPr txBox="1"/>
          <p:nvPr/>
        </p:nvSpPr>
        <p:spPr>
          <a:xfrm>
            <a:off x="628650" y="3087328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75A23-549F-534B-BDE8-01195ED6F876}"/>
              </a:ext>
            </a:extLst>
          </p:cNvPr>
          <p:cNvSpPr txBox="1"/>
          <p:nvPr/>
        </p:nvSpPr>
        <p:spPr>
          <a:xfrm>
            <a:off x="4770653" y="3087328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DEDB6A-31B9-8D49-AC22-C4483E31E7F9}"/>
                  </a:ext>
                </a:extLst>
              </p:cNvPr>
              <p:cNvSpPr txBox="1"/>
              <p:nvPr/>
            </p:nvSpPr>
            <p:spPr>
              <a:xfrm>
                <a:off x="628650" y="4612181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DEDB6A-31B9-8D49-AC22-C4483E31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12181"/>
                <a:ext cx="16032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A7A8D6-30AC-2B4B-AEA8-B98A5F90E08B}"/>
                  </a:ext>
                </a:extLst>
              </p:cNvPr>
              <p:cNvSpPr txBox="1"/>
              <p:nvPr/>
            </p:nvSpPr>
            <p:spPr>
              <a:xfrm>
                <a:off x="4930263" y="5830339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A7A8D6-30AC-2B4B-AEA8-B98A5F90E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263" y="5830339"/>
                <a:ext cx="160327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09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</a:t>
            </a:r>
            <a:r>
              <a:rPr lang="en-US" sz="2000" dirty="0"/>
              <a:t> = items in the scale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Total</a:t>
            </a:r>
            <a:r>
              <a:rPr lang="en-US" sz="2000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 Total Correlations </a:t>
            </a:r>
            <a:r>
              <a:rPr lang="en-US" sz="2000" dirty="0"/>
              <a:t>= how well a specific item tracks responses to the rest of the scale</a:t>
            </a:r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7A701-AD6F-6842-8BC9-C0258BB3C175}"/>
                  </a:ext>
                </a:extLst>
              </p:cNvPr>
              <p:cNvSpPr txBox="1"/>
              <p:nvPr/>
            </p:nvSpPr>
            <p:spPr>
              <a:xfrm>
                <a:off x="1386052" y="4930848"/>
                <a:ext cx="1603273" cy="369332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C37A701-AD6F-6842-8BC9-C0258BB3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52" y="4930848"/>
                <a:ext cx="160327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435089" y="3237694"/>
          <a:ext cx="3505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Extraversion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/>
                        <a:t>I am communicative.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/>
                        <a:t>I am sociable.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/>
                        <a:t>I am reserved. (-)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1386054" y="5416739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93738" y="5407172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28650" y="5860989"/>
            <a:ext cx="8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Item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05518" y="5584104"/>
            <a:ext cx="91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All other items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3402419" y="3646967"/>
            <a:ext cx="421469" cy="978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3" grpId="0"/>
      <p:bldP spid="24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9214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</a:t>
            </a:r>
            <a:r>
              <a:rPr lang="en-US" sz="2000" dirty="0"/>
              <a:t> = items in the scale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Total</a:t>
            </a:r>
            <a:r>
              <a:rPr lang="en-US" sz="2000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 Total Correlations </a:t>
            </a:r>
            <a:r>
              <a:rPr lang="en-US" sz="2000" dirty="0"/>
              <a:t>= how well a specific item tracks responses to the rest of the scale</a:t>
            </a:r>
          </a:p>
          <a:p>
            <a:endParaRPr lang="en-US" sz="20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624670" y="3061035"/>
          <a:ext cx="4355881" cy="3675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923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7. Prefers to do things that are original (reverse coded, catch yay/nay-sayers)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8. Often compares him/herself to his/her role model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9. Is indifferent when people speak poorly of people I admire (reverse coded)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10. Enjoys having memorabilia (e.g. stickers, photos, jerseys, shirts) of my role models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11. Describes myself in terms that also describe my role model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217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12. Emulates the people I admire.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6707" y="3164882"/>
          <a:ext cx="4355881" cy="3512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1. Goes along with other people’s decision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tabLst>
                          <a:tab pos="168275" algn="dec"/>
                        </a:tabLst>
                      </a:pPr>
                      <a:r>
                        <a:rPr lang="en-US" sz="1600" b="1" dirty="0"/>
                        <a:t>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2. Tends to follow current fashion trends?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>
                          <a:effectLst/>
                        </a:rPr>
                        <a:t>3. </a:t>
                      </a:r>
                      <a:r>
                        <a:rPr lang="en-US" sz="1600" b="1" kern="1200" dirty="0">
                          <a:effectLst/>
                        </a:rPr>
                        <a:t>Follows all the current celebrity news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4. Rarely follow celebrity gossip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981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5. Tries to match their interests with their friends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.51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981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6. Tries to emulate my role models in my behaviors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41295" y="3235177"/>
            <a:ext cx="528623" cy="350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48670" y="3217849"/>
            <a:ext cx="528623" cy="350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20DEF-552B-4A4F-92C5-EA35ED3B4E51}"/>
              </a:ext>
            </a:extLst>
          </p:cNvPr>
          <p:cNvSpPr txBox="1"/>
          <p:nvPr/>
        </p:nvSpPr>
        <p:spPr>
          <a:xfrm>
            <a:off x="173307" y="3034369"/>
            <a:ext cx="8813844" cy="461665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Imitation</a:t>
            </a:r>
          </a:p>
        </p:txBody>
      </p:sp>
    </p:spTree>
    <p:extLst>
      <p:ext uri="{BB962C8B-B14F-4D97-AF65-F5344CB8AC3E}">
        <p14:creationId xmlns:p14="http://schemas.microsoft.com/office/powerpoint/2010/main" val="45060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9214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</a:t>
            </a:r>
            <a:r>
              <a:rPr lang="en-US" sz="2000" dirty="0"/>
              <a:t> = items in the scale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Total</a:t>
            </a:r>
            <a:r>
              <a:rPr lang="en-US" sz="2000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 Total Correlations </a:t>
            </a:r>
            <a:r>
              <a:rPr lang="en-US" sz="2000" dirty="0"/>
              <a:t>= how well a specific item tracks responses to the rest of the scale</a:t>
            </a:r>
          </a:p>
          <a:p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B5F3F9-94A9-C949-9C91-D01DEDCF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83079"/>
              </p:ext>
            </p:extLst>
          </p:nvPr>
        </p:nvGraphicFramePr>
        <p:xfrm>
          <a:off x="8194" y="3856056"/>
          <a:ext cx="9144000" cy="278153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X__1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IM9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Item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</a:t>
                      </a:r>
                      <a:r>
                        <a:rPr lang="is-IS" sz="1600" b="1" i="0" u="none" strike="noStrike" baseline="-250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FF766CB-65C5-234F-97F6-E1549561A8F7}"/>
              </a:ext>
            </a:extLst>
          </p:cNvPr>
          <p:cNvSpPr/>
          <p:nvPr/>
        </p:nvSpPr>
        <p:spPr>
          <a:xfrm>
            <a:off x="1256693" y="3856056"/>
            <a:ext cx="6688702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4738895A-6554-9447-84AC-2BF3860B3B20}"/>
              </a:ext>
            </a:extLst>
          </p:cNvPr>
          <p:cNvSpPr/>
          <p:nvPr/>
        </p:nvSpPr>
        <p:spPr>
          <a:xfrm rot="5400000">
            <a:off x="4470809" y="412336"/>
            <a:ext cx="155448" cy="658368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62F8C-C243-2741-90AA-B979C7763B22}"/>
              </a:ext>
            </a:extLst>
          </p:cNvPr>
          <p:cNvSpPr txBox="1"/>
          <p:nvPr/>
        </p:nvSpPr>
        <p:spPr>
          <a:xfrm>
            <a:off x="3464745" y="3232655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05B9F832-B010-BF40-B0EC-DB5A0C3EA0B6}"/>
              </a:ext>
            </a:extLst>
          </p:cNvPr>
          <p:cNvSpPr/>
          <p:nvPr/>
        </p:nvSpPr>
        <p:spPr>
          <a:xfrm rot="5400000">
            <a:off x="835813" y="3423527"/>
            <a:ext cx="164592" cy="54864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9325-2016-A848-A6D2-899AA409A54A}"/>
              </a:ext>
            </a:extLst>
          </p:cNvPr>
          <p:cNvSpPr txBox="1"/>
          <p:nvPr/>
        </p:nvSpPr>
        <p:spPr>
          <a:xfrm>
            <a:off x="83453" y="3232655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E583B6-1D2C-C947-8D29-1D1218AC6439}"/>
                  </a:ext>
                </a:extLst>
              </p:cNvPr>
              <p:cNvSpPr txBox="1"/>
              <p:nvPr/>
            </p:nvSpPr>
            <p:spPr>
              <a:xfrm>
                <a:off x="8007200" y="3055530"/>
                <a:ext cx="1016298" cy="369332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chemeClr val="bg1"/>
                    </a:solidFill>
                  </a:rPr>
                  <a:t>r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</m:t>
                    </m:r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E583B6-1D2C-C947-8D29-1D1218AC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00" y="3055530"/>
                <a:ext cx="1016298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0EBE7357-1330-2C4C-BBFF-7B9641EAD008}"/>
              </a:ext>
            </a:extLst>
          </p:cNvPr>
          <p:cNvSpPr/>
          <p:nvPr/>
        </p:nvSpPr>
        <p:spPr>
          <a:xfrm rot="5400000">
            <a:off x="8422862" y="3103487"/>
            <a:ext cx="164592" cy="118872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809EDE-036E-2D4C-A849-8EDA3487FDDF}"/>
              </a:ext>
            </a:extLst>
          </p:cNvPr>
          <p:cNvSpPr/>
          <p:nvPr/>
        </p:nvSpPr>
        <p:spPr>
          <a:xfrm>
            <a:off x="7945395" y="3817214"/>
            <a:ext cx="1495167" cy="285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9214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</a:t>
            </a:r>
            <a:r>
              <a:rPr lang="en-US" sz="2000" dirty="0"/>
              <a:t> = items in the scale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Total</a:t>
            </a:r>
            <a:r>
              <a:rPr lang="en-US" sz="2000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 Total Correlations </a:t>
            </a:r>
            <a:r>
              <a:rPr lang="en-US" sz="2000" dirty="0"/>
              <a:t>= how well a specific item tracks responses to the rest of the scale</a:t>
            </a:r>
          </a:p>
          <a:p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B5F3F9-94A9-C949-9C91-D01DEDCF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94061"/>
              </p:ext>
            </p:extLst>
          </p:nvPr>
        </p:nvGraphicFramePr>
        <p:xfrm>
          <a:off x="8194" y="3856056"/>
          <a:ext cx="9091335" cy="2781534"/>
        </p:xfrm>
        <a:graphic>
          <a:graphicData uri="http://schemas.openxmlformats.org/drawingml/2006/table">
            <a:tbl>
              <a:tblPr/>
              <a:tblGrid>
                <a:gridCol w="60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3131649262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1591572553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X__1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IM9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Item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</a:t>
                      </a:r>
                      <a:r>
                        <a:rPr lang="is-IS" sz="1600" b="1" i="0" u="none" strike="noStrike" baseline="-250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FF766CB-65C5-234F-97F6-E1549561A8F7}"/>
              </a:ext>
            </a:extLst>
          </p:cNvPr>
          <p:cNvSpPr/>
          <p:nvPr/>
        </p:nvSpPr>
        <p:spPr>
          <a:xfrm>
            <a:off x="608777" y="3871752"/>
            <a:ext cx="583652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05B9F832-B010-BF40-B0EC-DB5A0C3EA0B6}"/>
              </a:ext>
            </a:extLst>
          </p:cNvPr>
          <p:cNvSpPr/>
          <p:nvPr/>
        </p:nvSpPr>
        <p:spPr>
          <a:xfrm rot="5400000">
            <a:off x="1436813" y="3452351"/>
            <a:ext cx="164592" cy="54864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9325-2016-A848-A6D2-899AA409A54A}"/>
              </a:ext>
            </a:extLst>
          </p:cNvPr>
          <p:cNvSpPr txBox="1"/>
          <p:nvPr/>
        </p:nvSpPr>
        <p:spPr>
          <a:xfrm>
            <a:off x="684453" y="3261479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FE2307-5340-1247-B6BB-48A6EC6FC014}"/>
              </a:ext>
            </a:extLst>
          </p:cNvPr>
          <p:cNvSpPr/>
          <p:nvPr/>
        </p:nvSpPr>
        <p:spPr>
          <a:xfrm>
            <a:off x="1831421" y="3856056"/>
            <a:ext cx="6008951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392BCF72-33CF-CE46-BF63-F5EC6C5E7156}"/>
              </a:ext>
            </a:extLst>
          </p:cNvPr>
          <p:cNvSpPr/>
          <p:nvPr/>
        </p:nvSpPr>
        <p:spPr>
          <a:xfrm rot="5400000">
            <a:off x="3968337" y="-47372"/>
            <a:ext cx="547486" cy="719658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19CF4-6BCB-2C45-86C2-DE004BF5FA4D}"/>
              </a:ext>
            </a:extLst>
          </p:cNvPr>
          <p:cNvSpPr txBox="1"/>
          <p:nvPr/>
        </p:nvSpPr>
        <p:spPr>
          <a:xfrm>
            <a:off x="2409568" y="2907842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BA0468-761E-8D43-A121-D7D4B4652707}"/>
                  </a:ext>
                </a:extLst>
              </p:cNvPr>
              <p:cNvSpPr txBox="1"/>
              <p:nvPr/>
            </p:nvSpPr>
            <p:spPr>
              <a:xfrm>
                <a:off x="8007200" y="3055530"/>
                <a:ext cx="1016298" cy="369332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chemeClr val="bg1"/>
                    </a:solidFill>
                  </a:rPr>
                  <a:t>r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BA0468-761E-8D43-A121-D7D4B465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00" y="3055530"/>
                <a:ext cx="1016298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ket 18">
            <a:extLst>
              <a:ext uri="{FF2B5EF4-FFF2-40B4-BE49-F238E27FC236}">
                <a16:creationId xmlns:a16="http://schemas.microsoft.com/office/drawing/2014/main" id="{B0EAA02C-0806-9947-A52D-5B22EB5887CB}"/>
              </a:ext>
            </a:extLst>
          </p:cNvPr>
          <p:cNvSpPr/>
          <p:nvPr/>
        </p:nvSpPr>
        <p:spPr>
          <a:xfrm rot="5400000">
            <a:off x="8422862" y="3103487"/>
            <a:ext cx="164592" cy="118872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6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9214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</a:t>
            </a:r>
            <a:r>
              <a:rPr lang="en-US" sz="2000" dirty="0"/>
              <a:t> = items in the scale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Total</a:t>
            </a:r>
            <a:r>
              <a:rPr lang="en-US" sz="2000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 Total Correlations </a:t>
            </a:r>
            <a:r>
              <a:rPr lang="en-US" sz="2000" dirty="0"/>
              <a:t>= how well a specific item tracks responses to the rest of the scale</a:t>
            </a:r>
          </a:p>
          <a:p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B5F3F9-94A9-C949-9C91-D01DEDCF9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75164"/>
              </p:ext>
            </p:extLst>
          </p:nvPr>
        </p:nvGraphicFramePr>
        <p:xfrm>
          <a:off x="8194" y="3856056"/>
          <a:ext cx="9091335" cy="2781534"/>
        </p:xfrm>
        <a:graphic>
          <a:graphicData uri="http://schemas.openxmlformats.org/drawingml/2006/table">
            <a:tbl>
              <a:tblPr/>
              <a:tblGrid>
                <a:gridCol w="60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4021809380"/>
                    </a:ext>
                  </a:extLst>
                </a:gridCol>
                <a:gridCol w="606089">
                  <a:extLst>
                    <a:ext uri="{9D8B030D-6E8A-4147-A177-3AD203B41FA5}">
                      <a16:colId xmlns:a16="http://schemas.microsoft.com/office/drawing/2014/main" val="3591933063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X__1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IM9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Item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M</a:t>
                      </a:r>
                      <a:r>
                        <a:rPr lang="is-IS" sz="1600" b="1" i="0" u="none" strike="noStrike" baseline="-25000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total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FF766CB-65C5-234F-97F6-E1549561A8F7}"/>
              </a:ext>
            </a:extLst>
          </p:cNvPr>
          <p:cNvSpPr/>
          <p:nvPr/>
        </p:nvSpPr>
        <p:spPr>
          <a:xfrm>
            <a:off x="608776" y="3871752"/>
            <a:ext cx="1257093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4738895A-6554-9447-84AC-2BF3860B3B20}"/>
              </a:ext>
            </a:extLst>
          </p:cNvPr>
          <p:cNvSpPr/>
          <p:nvPr/>
        </p:nvSpPr>
        <p:spPr>
          <a:xfrm rot="5400000">
            <a:off x="3968337" y="-47372"/>
            <a:ext cx="547486" cy="719658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62F8C-C243-2741-90AA-B979C7763B22}"/>
              </a:ext>
            </a:extLst>
          </p:cNvPr>
          <p:cNvSpPr txBox="1"/>
          <p:nvPr/>
        </p:nvSpPr>
        <p:spPr>
          <a:xfrm>
            <a:off x="2409568" y="2907842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05B9F832-B010-BF40-B0EC-DB5A0C3EA0B6}"/>
              </a:ext>
            </a:extLst>
          </p:cNvPr>
          <p:cNvSpPr/>
          <p:nvPr/>
        </p:nvSpPr>
        <p:spPr>
          <a:xfrm rot="5400000">
            <a:off x="2052952" y="3468047"/>
            <a:ext cx="164592" cy="54864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E9325-2016-A848-A6D2-899AA409A54A}"/>
              </a:ext>
            </a:extLst>
          </p:cNvPr>
          <p:cNvSpPr txBox="1"/>
          <p:nvPr/>
        </p:nvSpPr>
        <p:spPr>
          <a:xfrm>
            <a:off x="1300592" y="3277175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FE2307-5340-1247-B6BB-48A6EC6FC014}"/>
              </a:ext>
            </a:extLst>
          </p:cNvPr>
          <p:cNvSpPr/>
          <p:nvPr/>
        </p:nvSpPr>
        <p:spPr>
          <a:xfrm>
            <a:off x="2409568" y="3856056"/>
            <a:ext cx="5430804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B919D3-8CCB-934D-96CE-29BCC44757F8}"/>
                  </a:ext>
                </a:extLst>
              </p:cNvPr>
              <p:cNvSpPr txBox="1"/>
              <p:nvPr/>
            </p:nvSpPr>
            <p:spPr>
              <a:xfrm>
                <a:off x="8007200" y="3055530"/>
                <a:ext cx="1016298" cy="369332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chemeClr val="bg1"/>
                    </a:solidFill>
                  </a:rPr>
                  <a:t>r</a:t>
                </a:r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𝟑𝟏</m:t>
                    </m:r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B919D3-8CCB-934D-96CE-29BCC4475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200" y="3055530"/>
                <a:ext cx="1016298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B4B63542-ED59-8B46-B411-9E0D52A07D8E}"/>
              </a:ext>
            </a:extLst>
          </p:cNvPr>
          <p:cNvSpPr/>
          <p:nvPr/>
        </p:nvSpPr>
        <p:spPr>
          <a:xfrm rot="5400000">
            <a:off x="8422862" y="3103487"/>
            <a:ext cx="164592" cy="118872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9214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</a:t>
            </a:r>
            <a:r>
              <a:rPr lang="en-US" sz="2000" dirty="0"/>
              <a:t> = items in the scale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Total</a:t>
            </a:r>
            <a:r>
              <a:rPr lang="en-US" sz="2000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432FF"/>
                </a:solidFill>
              </a:rPr>
              <a:t>Item Total Correlations </a:t>
            </a:r>
            <a:r>
              <a:rPr lang="en-US" sz="2000" dirty="0"/>
              <a:t>= how well a specific item tracks responses to the rest of the scale</a:t>
            </a:r>
          </a:p>
          <a:p>
            <a:endParaRPr lang="en-US" sz="20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624670" y="3061035"/>
          <a:ext cx="4355881" cy="3675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923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7. Prefers to do things that are original (reverse coded, catch yay/nay-sayers)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8. Often compares him/herself to his/her role model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9. Is indifferent when people speak poorly of people I admire (reverse coded)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10. Enjoys having memorabilia (e.g. stickers, photos, jerseys, shirts) of my role models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304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11. Describes myself in terms that also describe my role model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217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12. Emulates the people I admire.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.48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6707" y="3164882"/>
          <a:ext cx="4355881" cy="3512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8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/>
                        <a:t>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1. Goes along with other people’s decision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tabLst>
                          <a:tab pos="168275" algn="dec"/>
                        </a:tabLst>
                      </a:pPr>
                      <a:r>
                        <a:rPr lang="en-US" sz="1600" b="1" dirty="0"/>
                        <a:t>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2. Tends to follow current fashion trends?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>
                          <a:effectLst/>
                        </a:rPr>
                        <a:t>3. </a:t>
                      </a:r>
                      <a:r>
                        <a:rPr lang="en-US" sz="1600" b="1" kern="1200" dirty="0">
                          <a:effectLst/>
                        </a:rPr>
                        <a:t>Follows all the current celebrity news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925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4. Rarely follow celebrity gossip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.09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981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5. Tries to match their interests with their friends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.51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981">
                <a:tc>
                  <a:txBody>
                    <a:bodyPr/>
                    <a:lstStyle/>
                    <a:p>
                      <a:pPr marL="0" marR="0" lvl="0" indent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="1" kern="1200" dirty="0">
                          <a:effectLst/>
                        </a:rPr>
                        <a:t>6. Tries to emulate my role models in my behaviors</a:t>
                      </a:r>
                      <a:endParaRPr lang="en-US" sz="1600" b="1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.36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41295" y="3235177"/>
            <a:ext cx="528623" cy="350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48670" y="3217849"/>
            <a:ext cx="528623" cy="3501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6707" y="4816549"/>
            <a:ext cx="4271590" cy="446567"/>
          </a:xfrm>
          <a:prstGeom prst="rect">
            <a:avLst/>
          </a:prstGeom>
          <a:solidFill>
            <a:srgbClr val="FF181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3307" y="5366878"/>
            <a:ext cx="4271590" cy="446567"/>
          </a:xfrm>
          <a:prstGeom prst="rect">
            <a:avLst/>
          </a:prstGeom>
          <a:solidFill>
            <a:srgbClr val="FFFC0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6C666E-7125-A24A-8C0E-37ABE1428959}"/>
                  </a:ext>
                </a:extLst>
              </p:cNvPr>
              <p:cNvSpPr txBox="1"/>
              <p:nvPr/>
            </p:nvSpPr>
            <p:spPr>
              <a:xfrm>
                <a:off x="3778592" y="2614267"/>
                <a:ext cx="1603273" cy="369332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6C666E-7125-A24A-8C0E-37ABE1428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592" y="2614267"/>
                <a:ext cx="160327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5369928" y="4178131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27283" y="4178131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641684" y="4630813"/>
            <a:ext cx="8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 Item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22093" y="4350833"/>
            <a:ext cx="91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other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20DEF-552B-4A4F-92C5-EA35ED3B4E51}"/>
              </a:ext>
            </a:extLst>
          </p:cNvPr>
          <p:cNvSpPr txBox="1"/>
          <p:nvPr/>
        </p:nvSpPr>
        <p:spPr>
          <a:xfrm>
            <a:off x="173307" y="3034369"/>
            <a:ext cx="8813844" cy="461665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Imitation</a:t>
            </a:r>
          </a:p>
        </p:txBody>
      </p:sp>
    </p:spTree>
    <p:extLst>
      <p:ext uri="{BB962C8B-B14F-4D97-AF65-F5344CB8AC3E}">
        <p14:creationId xmlns:p14="http://schemas.microsoft.com/office/powerpoint/2010/main" val="138003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C555-6D78-DD4F-9545-DAB03D4B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97B5-167E-674E-AEFC-9640CA3E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up the “</a:t>
            </a:r>
            <a:r>
              <a:rPr lang="en-US" b="1" dirty="0" err="1">
                <a:solidFill>
                  <a:srgbClr val="0432FF"/>
                </a:solidFill>
              </a:rPr>
              <a:t>Survey+Personality.csv</a:t>
            </a:r>
            <a:r>
              <a:rPr lang="en-US" dirty="0"/>
              <a:t>” file in JASP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there any items with lower item-total (rest) correlations than you’d expect?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items with high item-total correlations mean for your scale reliability? What about items with low item-total correlations?</a:t>
            </a:r>
          </a:p>
        </p:txBody>
      </p:sp>
    </p:spTree>
    <p:extLst>
      <p:ext uri="{BB962C8B-B14F-4D97-AF65-F5344CB8AC3E}">
        <p14:creationId xmlns:p14="http://schemas.microsoft.com/office/powerpoint/2010/main" val="3621392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8E254-B531-C340-A503-362ABC879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3549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Outline</a:t>
            </a:r>
          </a:p>
          <a:p>
            <a:pPr marL="0" indent="0">
              <a:buNone/>
            </a:pPr>
            <a:r>
              <a:rPr lang="en-US" b="1" dirty="0"/>
              <a:t>Reliability</a:t>
            </a:r>
          </a:p>
          <a:p>
            <a:pPr marL="342900" lvl="1" indent="0">
              <a:buNone/>
            </a:pPr>
            <a:r>
              <a:rPr lang="en-US" dirty="0"/>
              <a:t>Internal Consistency</a:t>
            </a:r>
          </a:p>
          <a:p>
            <a:pPr marL="342900" lvl="1" indent="0">
              <a:buNone/>
            </a:pPr>
            <a:r>
              <a:rPr lang="en-US" dirty="0"/>
              <a:t>Test-retest </a:t>
            </a:r>
          </a:p>
          <a:p>
            <a:pPr marL="342900" lvl="1" indent="0">
              <a:buNone/>
            </a:pPr>
            <a:r>
              <a:rPr lang="en-US" dirty="0"/>
              <a:t>Inter-rater</a:t>
            </a:r>
          </a:p>
          <a:p>
            <a:pPr marL="0" indent="0">
              <a:buNone/>
            </a:pPr>
            <a:r>
              <a:rPr lang="en-US" b="1" dirty="0"/>
              <a:t>Validity</a:t>
            </a:r>
          </a:p>
          <a:p>
            <a:pPr marL="342900" lvl="1" indent="0">
              <a:buNone/>
            </a:pPr>
            <a:r>
              <a:rPr lang="en-US" dirty="0"/>
              <a:t>Construct</a:t>
            </a:r>
          </a:p>
          <a:p>
            <a:pPr marL="342900" lvl="1" indent="0">
              <a:buNone/>
            </a:pPr>
            <a:r>
              <a:rPr lang="en-US" dirty="0"/>
              <a:t>Content</a:t>
            </a:r>
          </a:p>
          <a:p>
            <a:pPr marL="342900" lvl="1" indent="0">
              <a:buNone/>
            </a:pPr>
            <a:r>
              <a:rPr lang="en-US" dirty="0"/>
              <a:t>Concurrent</a:t>
            </a:r>
          </a:p>
          <a:p>
            <a:pPr marL="342900" lvl="1" indent="0">
              <a:buNone/>
            </a:pPr>
            <a:r>
              <a:rPr lang="en-US" dirty="0"/>
              <a:t>Convergent</a:t>
            </a:r>
          </a:p>
          <a:p>
            <a:pPr marL="342900" lvl="1" indent="0">
              <a:buNone/>
            </a:pPr>
            <a:r>
              <a:rPr lang="en-US" dirty="0"/>
              <a:t>Divergent</a:t>
            </a:r>
          </a:p>
          <a:p>
            <a:pPr marL="342900" lvl="1" indent="0">
              <a:buNone/>
            </a:pPr>
            <a:r>
              <a:rPr lang="en-US" dirty="0"/>
              <a:t>Predictive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21696" y="735495"/>
            <a:ext cx="389365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Goals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Define reliability and validity.</a:t>
            </a:r>
          </a:p>
          <a:p>
            <a:pPr marL="342900" indent="-342900">
              <a:buAutoNum type="arabicPeriod"/>
            </a:pPr>
            <a:r>
              <a:rPr lang="en-US" dirty="0"/>
              <a:t>Differentiate reliability and validity.</a:t>
            </a:r>
          </a:p>
          <a:p>
            <a:pPr marL="342900" indent="-342900">
              <a:buAutoNum type="arabicPeriod"/>
            </a:pPr>
            <a:r>
              <a:rPr lang="en-US" dirty="0"/>
              <a:t>Provide specific examples of violations and confirmations of different types of reliability and validity.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49" y="385493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1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B4F4-A192-C24E-9BA1-3E2ED5E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975"/>
            <a:ext cx="7886700" cy="1325563"/>
          </a:xfrm>
        </p:spPr>
        <p:txBody>
          <a:bodyPr/>
          <a:lstStyle/>
          <a:p>
            <a:r>
              <a:rPr lang="en-US" dirty="0"/>
              <a:t>Item Total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84BFD-811C-F145-9D33-2F519623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36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0432FF"/>
                </a:solidFill>
              </a:rPr>
              <a:t>Item</a:t>
            </a:r>
            <a:r>
              <a:rPr lang="en-US" dirty="0"/>
              <a:t> = items in the scale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432FF"/>
                </a:solidFill>
              </a:rPr>
              <a:t>Total</a:t>
            </a:r>
            <a:r>
              <a:rPr lang="en-US" dirty="0"/>
              <a:t> = average score on the rest of the scale (not including the item of interest)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0432FF"/>
                </a:solidFill>
              </a:rPr>
              <a:t>Item Total Correlations </a:t>
            </a:r>
            <a:r>
              <a:rPr lang="en-US" dirty="0"/>
              <a:t>= how well a specific item tracks responses to the rest of the scale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5B7AA-E2AD-4041-8F4E-044C2075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11" y="3843564"/>
            <a:ext cx="1796947" cy="594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A0E3B5-0150-624B-8709-1DE5AA33FF9A}"/>
              </a:ext>
            </a:extLst>
          </p:cNvPr>
          <p:cNvSpPr txBox="1"/>
          <p:nvPr/>
        </p:nvSpPr>
        <p:spPr>
          <a:xfrm>
            <a:off x="1392147" y="3000450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20DEF-552B-4A4F-92C5-EA35ED3B4E51}"/>
              </a:ext>
            </a:extLst>
          </p:cNvPr>
          <p:cNvSpPr txBox="1"/>
          <p:nvPr/>
        </p:nvSpPr>
        <p:spPr>
          <a:xfrm>
            <a:off x="5957148" y="3000666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37A701-AD6F-6842-8BC9-C0258BB3C175}"/>
                  </a:ext>
                </a:extLst>
              </p:cNvPr>
              <p:cNvSpPr txBox="1"/>
              <p:nvPr/>
            </p:nvSpPr>
            <p:spPr>
              <a:xfrm>
                <a:off x="1488985" y="4511726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C37A701-AD6F-6842-8BC9-C0258BB3C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85" y="4511726"/>
                <a:ext cx="160327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6C666E-7125-A24A-8C0E-37ABE1428959}"/>
                  </a:ext>
                </a:extLst>
              </p:cNvPr>
              <p:cNvSpPr txBox="1"/>
              <p:nvPr/>
            </p:nvSpPr>
            <p:spPr>
              <a:xfrm>
                <a:off x="5881828" y="4881058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6C666E-7125-A24A-8C0E-37ABE1428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28" y="4881058"/>
                <a:ext cx="160327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1386054" y="5416739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93738" y="5407172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59998" y="5458573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17353" y="5458573"/>
            <a:ext cx="1339298" cy="1331843"/>
          </a:xfrm>
          <a:prstGeom prst="ellipse">
            <a:avLst/>
          </a:prstGeom>
          <a:solidFill>
            <a:srgbClr val="0432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650" y="5860989"/>
            <a:ext cx="8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 Item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05518" y="5584104"/>
            <a:ext cx="91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All other items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31754" y="5911255"/>
            <a:ext cx="8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 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12163" y="5631275"/>
            <a:ext cx="91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other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1545" r="49846"/>
          <a:stretch/>
        </p:blipFill>
        <p:spPr>
          <a:xfrm>
            <a:off x="4744349" y="3536347"/>
            <a:ext cx="4037672" cy="5657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51391"/>
          <a:stretch/>
        </p:blipFill>
        <p:spPr>
          <a:xfrm>
            <a:off x="4744349" y="4178131"/>
            <a:ext cx="4037672" cy="5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6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48608"/>
              </p:ext>
            </p:extLst>
          </p:nvPr>
        </p:nvGraphicFramePr>
        <p:xfrm>
          <a:off x="8194" y="3856056"/>
          <a:ext cx="9144000" cy="272672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X__1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IM9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BBB0DB-C4B7-7F4A-B1FE-10BD357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Half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0172-1E32-A040-A259-E7043A70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Split-half</a:t>
            </a:r>
            <a:r>
              <a:rPr lang="en-US" dirty="0"/>
              <a:t>: split your data in half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Split-half correlation</a:t>
            </a:r>
            <a:r>
              <a:rPr lang="en-US" dirty="0"/>
              <a:t>: correlation between halves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C27C2-511D-9C45-B50F-6197F3852159}"/>
              </a:ext>
            </a:extLst>
          </p:cNvPr>
          <p:cNvSpPr/>
          <p:nvPr/>
        </p:nvSpPr>
        <p:spPr>
          <a:xfrm>
            <a:off x="627310" y="3845659"/>
            <a:ext cx="3571650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5189E0F-3F41-7045-A79F-3A8DD368B83A}"/>
              </a:ext>
            </a:extLst>
          </p:cNvPr>
          <p:cNvSpPr/>
          <p:nvPr/>
        </p:nvSpPr>
        <p:spPr>
          <a:xfrm rot="5400000">
            <a:off x="2325656" y="1934038"/>
            <a:ext cx="113819" cy="347684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B86B56E4-E780-9446-A19F-69C5DF8A9E63}"/>
              </a:ext>
            </a:extLst>
          </p:cNvPr>
          <p:cNvSpPr/>
          <p:nvPr/>
        </p:nvSpPr>
        <p:spPr>
          <a:xfrm rot="5400000">
            <a:off x="5880474" y="1933803"/>
            <a:ext cx="113819" cy="3476847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950BC-436E-2F45-82F4-D298D22F58D9}"/>
              </a:ext>
            </a:extLst>
          </p:cNvPr>
          <p:cNvSpPr txBox="1"/>
          <p:nvPr/>
        </p:nvSpPr>
        <p:spPr>
          <a:xfrm>
            <a:off x="1547909" y="3280562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Half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07EEE-3910-2441-BC03-919E256B5905}"/>
              </a:ext>
            </a:extLst>
          </p:cNvPr>
          <p:cNvSpPr txBox="1"/>
          <p:nvPr/>
        </p:nvSpPr>
        <p:spPr>
          <a:xfrm>
            <a:off x="5102728" y="3279554"/>
            <a:ext cx="166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Half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836D8-DD21-4D4B-8215-5AA8BD8FCFDF}"/>
              </a:ext>
            </a:extLst>
          </p:cNvPr>
          <p:cNvSpPr txBox="1"/>
          <p:nvPr/>
        </p:nvSpPr>
        <p:spPr>
          <a:xfrm>
            <a:off x="8015611" y="3229083"/>
            <a:ext cx="6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h1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33963-B1C4-5340-99C4-1F75576EC807}"/>
              </a:ext>
            </a:extLst>
          </p:cNvPr>
          <p:cNvSpPr txBox="1"/>
          <p:nvPr/>
        </p:nvSpPr>
        <p:spPr>
          <a:xfrm>
            <a:off x="8540376" y="3236211"/>
            <a:ext cx="6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h2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CA797-CA6E-EA4B-BAD5-D86341DB8CC2}"/>
              </a:ext>
            </a:extLst>
          </p:cNvPr>
          <p:cNvSpPr txBox="1"/>
          <p:nvPr/>
        </p:nvSpPr>
        <p:spPr>
          <a:xfrm>
            <a:off x="7974187" y="2678649"/>
            <a:ext cx="1169813" cy="369332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r</a:t>
            </a:r>
            <a:r>
              <a:rPr lang="en-US" b="1" dirty="0">
                <a:solidFill>
                  <a:schemeClr val="bg1"/>
                </a:solidFill>
              </a:rPr>
              <a:t>(82)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= .58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3532" y="3598415"/>
            <a:ext cx="1378691" cy="312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55189E0F-3F41-7045-A79F-3A8DD368B83A}"/>
              </a:ext>
            </a:extLst>
          </p:cNvPr>
          <p:cNvSpPr/>
          <p:nvPr/>
        </p:nvSpPr>
        <p:spPr>
          <a:xfrm rot="5400000">
            <a:off x="8455770" y="2764029"/>
            <a:ext cx="153264" cy="869661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7302" y="365126"/>
            <a:ext cx="3753293" cy="14604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Anyone see a problem with this?</a:t>
            </a:r>
          </a:p>
        </p:txBody>
      </p:sp>
    </p:spTree>
    <p:extLst>
      <p:ext uri="{BB962C8B-B14F-4D97-AF65-F5344CB8AC3E}">
        <p14:creationId xmlns:p14="http://schemas.microsoft.com/office/powerpoint/2010/main" val="87712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  <p:bldP spid="12" grpId="1"/>
      <p:bldP spid="13" grpId="0"/>
      <p:bldP spid="13" grpId="1"/>
      <p:bldP spid="14" grpId="0" animBg="1"/>
      <p:bldP spid="4" grpId="0" animBg="1"/>
      <p:bldP spid="1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09782"/>
              </p:ext>
            </p:extLst>
          </p:nvPr>
        </p:nvGraphicFramePr>
        <p:xfrm>
          <a:off x="4" y="3813028"/>
          <a:ext cx="9152190" cy="2726724"/>
        </p:xfrm>
        <a:graphic>
          <a:graphicData uri="http://schemas.openxmlformats.org/drawingml/2006/table">
            <a:tbl>
              <a:tblPr/>
              <a:tblGrid>
                <a:gridCol w="610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1014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X__1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IM9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IM12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2.67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3.83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2.17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2.33</a:t>
                      </a:r>
                    </a:p>
                  </a:txBody>
                  <a:tcPr marL="4044" marR="4044" marT="40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BBB0DB-C4B7-7F4A-B1FE-10BD3574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Half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0172-1E32-A040-A259-E7043A701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Split-half</a:t>
            </a:r>
            <a:r>
              <a:rPr lang="en-US" dirty="0"/>
              <a:t>: split your data in half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Split-half correlation</a:t>
            </a:r>
            <a:r>
              <a:rPr lang="en-US" dirty="0"/>
              <a:t>: correlation between halves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C27C2-511D-9C45-B50F-6197F3852159}"/>
              </a:ext>
            </a:extLst>
          </p:cNvPr>
          <p:cNvSpPr/>
          <p:nvPr/>
        </p:nvSpPr>
        <p:spPr>
          <a:xfrm>
            <a:off x="587226" y="3801106"/>
            <a:ext cx="606055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836D8-DD21-4D4B-8215-5AA8BD8FCFDF}"/>
              </a:ext>
            </a:extLst>
          </p:cNvPr>
          <p:cNvSpPr txBox="1"/>
          <p:nvPr/>
        </p:nvSpPr>
        <p:spPr>
          <a:xfrm>
            <a:off x="8015611" y="3229083"/>
            <a:ext cx="6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h1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33963-B1C4-5340-99C4-1F75576EC807}"/>
              </a:ext>
            </a:extLst>
          </p:cNvPr>
          <p:cNvSpPr txBox="1"/>
          <p:nvPr/>
        </p:nvSpPr>
        <p:spPr>
          <a:xfrm>
            <a:off x="8540376" y="3236211"/>
            <a:ext cx="6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b="1" baseline="-25000" dirty="0"/>
              <a:t>h2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CA797-CA6E-EA4B-BAD5-D86341DB8CC2}"/>
              </a:ext>
            </a:extLst>
          </p:cNvPr>
          <p:cNvSpPr txBox="1"/>
          <p:nvPr/>
        </p:nvSpPr>
        <p:spPr>
          <a:xfrm>
            <a:off x="7812489" y="2806929"/>
            <a:ext cx="1339705" cy="369332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r</a:t>
            </a:r>
            <a:r>
              <a:rPr lang="en-US" b="1" dirty="0">
                <a:solidFill>
                  <a:schemeClr val="bg1"/>
                </a:solidFill>
              </a:rPr>
              <a:t>(82)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= .44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8399B0-4ED8-0C4C-B47E-177884077D4A}"/>
              </a:ext>
            </a:extLst>
          </p:cNvPr>
          <p:cNvSpPr/>
          <p:nvPr/>
        </p:nvSpPr>
        <p:spPr>
          <a:xfrm>
            <a:off x="1821931" y="3801319"/>
            <a:ext cx="606055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208C0-FA3C-7540-A94A-A87183DEBB00}"/>
              </a:ext>
            </a:extLst>
          </p:cNvPr>
          <p:cNvSpPr/>
          <p:nvPr/>
        </p:nvSpPr>
        <p:spPr>
          <a:xfrm>
            <a:off x="5483970" y="3829824"/>
            <a:ext cx="606055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5FDA5-C3E2-BD4A-ACD0-5296C9A612EA}"/>
              </a:ext>
            </a:extLst>
          </p:cNvPr>
          <p:cNvSpPr/>
          <p:nvPr/>
        </p:nvSpPr>
        <p:spPr>
          <a:xfrm>
            <a:off x="4284562" y="3813028"/>
            <a:ext cx="606055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2C2657-F401-604B-A1F5-C5AFC8E49F0B}"/>
              </a:ext>
            </a:extLst>
          </p:cNvPr>
          <p:cNvSpPr/>
          <p:nvPr/>
        </p:nvSpPr>
        <p:spPr>
          <a:xfrm>
            <a:off x="3040351" y="3813028"/>
            <a:ext cx="606055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3482E6-3527-9541-A4B2-765B3C60BDD5}"/>
              </a:ext>
            </a:extLst>
          </p:cNvPr>
          <p:cNvSpPr/>
          <p:nvPr/>
        </p:nvSpPr>
        <p:spPr>
          <a:xfrm>
            <a:off x="6683378" y="3829824"/>
            <a:ext cx="606055" cy="2750141"/>
          </a:xfrm>
          <a:prstGeom prst="rect">
            <a:avLst/>
          </a:prstGeom>
          <a:solidFill>
            <a:srgbClr val="FFFC00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08756" y="3736638"/>
            <a:ext cx="1378691" cy="312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0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20" grpId="0" animBg="1"/>
      <p:bldP spid="2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22C2-A065-EA4C-AE89-08D4EABB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Cronbach’s Alpha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5C1D-56B7-1B4B-9834-BCA03034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elegant statistic solution to estimating reliability across an infinite number of sets</a:t>
            </a:r>
          </a:p>
          <a:p>
            <a:pPr marL="0" indent="0">
              <a:buNone/>
            </a:pPr>
            <a:r>
              <a:rPr lang="en-US" dirty="0"/>
              <a:t>Rule of thumb: alpha &gt; .8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D24CC-6B09-B14F-9EA8-27A504B313F7}"/>
              </a:ext>
            </a:extLst>
          </p:cNvPr>
          <p:cNvSpPr txBox="1"/>
          <p:nvPr/>
        </p:nvSpPr>
        <p:spPr>
          <a:xfrm>
            <a:off x="1961924" y="2923142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413E-0618-AB4F-899D-2A4145D438B4}"/>
              </a:ext>
            </a:extLst>
          </p:cNvPr>
          <p:cNvSpPr txBox="1"/>
          <p:nvPr/>
        </p:nvSpPr>
        <p:spPr>
          <a:xfrm>
            <a:off x="4908303" y="2923142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C40EB-D87A-4946-AE70-F4D6DBD54E98}"/>
                  </a:ext>
                </a:extLst>
              </p:cNvPr>
              <p:cNvSpPr txBox="1"/>
              <p:nvPr/>
            </p:nvSpPr>
            <p:spPr>
              <a:xfrm>
                <a:off x="2038575" y="3292474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C40EB-D87A-4946-AE70-F4D6DBD54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75" y="3292474"/>
                <a:ext cx="160327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961A4F-F6BE-864F-B47E-363D7FD1E514}"/>
                  </a:ext>
                </a:extLst>
              </p:cNvPr>
              <p:cNvSpPr txBox="1"/>
              <p:nvPr/>
            </p:nvSpPr>
            <p:spPr>
              <a:xfrm>
                <a:off x="4984954" y="3292474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961A4F-F6BE-864F-B47E-363D7FD1E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954" y="3292474"/>
                <a:ext cx="160327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730C8B1-287D-BD44-BD8F-D9B17AE56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1" y="4394932"/>
            <a:ext cx="7353598" cy="2410863"/>
          </a:xfrm>
          <a:prstGeom prst="rect">
            <a:avLst/>
          </a:prstGeom>
        </p:spPr>
      </p:pic>
      <p:sp>
        <p:nvSpPr>
          <p:cNvPr id="11" name="Right Bracket 10">
            <a:extLst>
              <a:ext uri="{FF2B5EF4-FFF2-40B4-BE49-F238E27FC236}">
                <a16:creationId xmlns:a16="http://schemas.microsoft.com/office/drawing/2014/main" id="{06C95F5F-FB19-904A-BC4D-C5098F0F0C91}"/>
              </a:ext>
            </a:extLst>
          </p:cNvPr>
          <p:cNvSpPr/>
          <p:nvPr/>
        </p:nvSpPr>
        <p:spPr>
          <a:xfrm rot="16200000">
            <a:off x="2262890" y="3681316"/>
            <a:ext cx="137652" cy="101699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2E03EBB9-00D5-7E4A-8CC1-EA7C246BF1DC}"/>
              </a:ext>
            </a:extLst>
          </p:cNvPr>
          <p:cNvSpPr/>
          <p:nvPr/>
        </p:nvSpPr>
        <p:spPr>
          <a:xfrm rot="16200000">
            <a:off x="5495538" y="1642561"/>
            <a:ext cx="138331" cy="5093824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4245B-C284-BF4E-B8AE-81E26EB1F048}"/>
              </a:ext>
            </a:extLst>
          </p:cNvPr>
          <p:cNvSpPr txBox="1"/>
          <p:nvPr/>
        </p:nvSpPr>
        <p:spPr>
          <a:xfrm>
            <a:off x="1961924" y="3661806"/>
            <a:ext cx="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 items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45FECB-C80A-C547-AE03-F69866641B31}"/>
              </a:ext>
            </a:extLst>
          </p:cNvPr>
          <p:cNvSpPr txBox="1"/>
          <p:nvPr/>
        </p:nvSpPr>
        <p:spPr>
          <a:xfrm>
            <a:off x="5068368" y="3723605"/>
            <a:ext cx="992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12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0212" y="4258638"/>
            <a:ext cx="5433455" cy="25993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42647" y="254844"/>
            <a:ext cx="3753293" cy="14604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Anyone see a problem with this?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4A072-5903-0D4C-BAB5-F68F63D5F0AA}"/>
              </a:ext>
            </a:extLst>
          </p:cNvPr>
          <p:cNvSpPr/>
          <p:nvPr/>
        </p:nvSpPr>
        <p:spPr>
          <a:xfrm>
            <a:off x="4942646" y="1909465"/>
            <a:ext cx="3753293" cy="14604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Let’s go to JASP and see if we can find out</a:t>
            </a:r>
          </a:p>
        </p:txBody>
      </p:sp>
    </p:spTree>
    <p:extLst>
      <p:ext uri="{BB962C8B-B14F-4D97-AF65-F5344CB8AC3E}">
        <p14:creationId xmlns:p14="http://schemas.microsoft.com/office/powerpoint/2010/main" val="239718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1" grpId="0" animBg="1"/>
      <p:bldP spid="12" grpId="0" animBg="1"/>
      <p:bldP spid="13" grpId="0"/>
      <p:bldP spid="15" grpId="0"/>
      <p:bldP spid="4" grpId="0" animBg="1"/>
      <p:bldP spid="4" grpId="1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22C2-A065-EA4C-AE89-08D4EABBF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Cronbach’s Alpha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35C1D-56B7-1B4B-9834-BCA030347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elegant statistic solution to estimating reliability across an infinite number of sets</a:t>
            </a:r>
          </a:p>
          <a:p>
            <a:r>
              <a:rPr lang="en-US" b="1" dirty="0"/>
              <a:t>BUT Cronbach’s alpha can be bought!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F8B01-239C-4644-87C2-F032B9D74FB3}"/>
              </a:ext>
            </a:extLst>
          </p:cNvPr>
          <p:cNvSpPr txBox="1"/>
          <p:nvPr/>
        </p:nvSpPr>
        <p:spPr>
          <a:xfrm>
            <a:off x="1961924" y="2923142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E4998-73A5-D648-83C5-52BC84EC298A}"/>
              </a:ext>
            </a:extLst>
          </p:cNvPr>
          <p:cNvSpPr txBox="1"/>
          <p:nvPr/>
        </p:nvSpPr>
        <p:spPr>
          <a:xfrm>
            <a:off x="4908303" y="2923142"/>
            <a:ext cx="16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8679D-D084-4A46-82C2-EDBD9EC12613}"/>
                  </a:ext>
                </a:extLst>
              </p:cNvPr>
              <p:cNvSpPr txBox="1"/>
              <p:nvPr/>
            </p:nvSpPr>
            <p:spPr>
              <a:xfrm>
                <a:off x="2038575" y="3292474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8679D-D084-4A46-82C2-EDBD9EC1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75" y="3292474"/>
                <a:ext cx="160327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A321F-A4C7-0041-95B8-7718C8B41C71}"/>
                  </a:ext>
                </a:extLst>
              </p:cNvPr>
              <p:cNvSpPr txBox="1"/>
              <p:nvPr/>
            </p:nvSpPr>
            <p:spPr>
              <a:xfrm>
                <a:off x="4984954" y="3292474"/>
                <a:ext cx="1603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A321F-A4C7-0041-95B8-7718C8B41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954" y="3292474"/>
                <a:ext cx="160327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F05BDB-3339-E44E-8C88-8E0B6787A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947"/>
          <a:stretch/>
        </p:blipFill>
        <p:spPr>
          <a:xfrm>
            <a:off x="295178" y="4330542"/>
            <a:ext cx="3313005" cy="2410863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CB0F7F58-27A7-284E-A06C-FB8BFED74D58}"/>
              </a:ext>
            </a:extLst>
          </p:cNvPr>
          <p:cNvSpPr/>
          <p:nvPr/>
        </p:nvSpPr>
        <p:spPr>
          <a:xfrm rot="16200000">
            <a:off x="1662867" y="3616926"/>
            <a:ext cx="137652" cy="101699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825E1-795C-B74B-BE87-398A94489485}"/>
              </a:ext>
            </a:extLst>
          </p:cNvPr>
          <p:cNvSpPr txBox="1"/>
          <p:nvPr/>
        </p:nvSpPr>
        <p:spPr>
          <a:xfrm>
            <a:off x="1361901" y="3597416"/>
            <a:ext cx="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items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DCD8E7F5-73D5-D947-89C5-80B255AF0B2B}"/>
              </a:ext>
            </a:extLst>
          </p:cNvPr>
          <p:cNvSpPr/>
          <p:nvPr/>
        </p:nvSpPr>
        <p:spPr>
          <a:xfrm rot="16200000">
            <a:off x="2945508" y="3616927"/>
            <a:ext cx="137652" cy="101699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E971F-63ED-9F48-8490-F9B632560383}"/>
              </a:ext>
            </a:extLst>
          </p:cNvPr>
          <p:cNvSpPr txBox="1"/>
          <p:nvPr/>
        </p:nvSpPr>
        <p:spPr>
          <a:xfrm>
            <a:off x="2628612" y="3592051"/>
            <a:ext cx="771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3 items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FD5E1-B386-A84F-AA98-EE4D7172F88C}"/>
              </a:ext>
            </a:extLst>
          </p:cNvPr>
          <p:cNvSpPr/>
          <p:nvPr/>
        </p:nvSpPr>
        <p:spPr>
          <a:xfrm>
            <a:off x="5786590" y="3295156"/>
            <a:ext cx="368404" cy="363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08539" y="4584702"/>
            <a:ext cx="1629053" cy="1592261"/>
            <a:chOff x="4350064" y="4099935"/>
            <a:chExt cx="1629053" cy="1592261"/>
          </a:xfrm>
        </p:grpSpPr>
        <p:sp>
          <p:nvSpPr>
            <p:cNvPr id="15" name="Oval 14"/>
            <p:cNvSpPr/>
            <p:nvPr/>
          </p:nvSpPr>
          <p:spPr>
            <a:xfrm>
              <a:off x="4350064" y="4109502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639819" y="4099935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506300" y="4360353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95614" y="3839865"/>
            <a:ext cx="2859508" cy="2046952"/>
            <a:chOff x="5895614" y="3839865"/>
            <a:chExt cx="2859508" cy="2046952"/>
          </a:xfrm>
        </p:grpSpPr>
        <p:sp>
          <p:nvSpPr>
            <p:cNvPr id="19" name="Oval 18"/>
            <p:cNvSpPr/>
            <p:nvPr/>
          </p:nvSpPr>
          <p:spPr>
            <a:xfrm>
              <a:off x="5895614" y="4417461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864462" y="4554974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415824" y="3839865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49027" y="4326324"/>
            <a:ext cx="3105294" cy="2187460"/>
            <a:chOff x="5949027" y="4326324"/>
            <a:chExt cx="3105294" cy="2187460"/>
          </a:xfrm>
        </p:grpSpPr>
        <p:sp>
          <p:nvSpPr>
            <p:cNvPr id="20" name="Oval 19"/>
            <p:cNvSpPr/>
            <p:nvPr/>
          </p:nvSpPr>
          <p:spPr>
            <a:xfrm>
              <a:off x="7715023" y="4326324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163661" y="5070059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427698" y="5181941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949027" y="4901061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64775" y="5217307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Reliable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54396" y="5094142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36340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52F9A-C49B-FD4B-A06C-A1D23A00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54" y="3710763"/>
            <a:ext cx="2490390" cy="303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across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Test-retest reliability: </a:t>
            </a:r>
            <a:r>
              <a:rPr lang="en-US" dirty="0"/>
              <a:t>How well does one person agree with him/herself at </a:t>
            </a:r>
            <a:r>
              <a:rPr lang="en-US" b="1" i="1" dirty="0"/>
              <a:t>multiple time points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Alternate forms reliability:</a:t>
            </a:r>
            <a:r>
              <a:rPr lang="en-US" dirty="0"/>
              <a:t> Examine the correlations between the </a:t>
            </a:r>
            <a:r>
              <a:rPr lang="en-US" b="1" i="1" dirty="0"/>
              <a:t>multiple measures </a:t>
            </a:r>
            <a:r>
              <a:rPr lang="en-US" dirty="0"/>
              <a:t>of the same construct.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0A391-5DE9-464B-9026-8C4622CE7D60}"/>
              </a:ext>
            </a:extLst>
          </p:cNvPr>
          <p:cNvSpPr/>
          <p:nvPr/>
        </p:nvSpPr>
        <p:spPr>
          <a:xfrm>
            <a:off x="2362221" y="3927383"/>
            <a:ext cx="551358" cy="2596229"/>
          </a:xfrm>
          <a:prstGeom prst="rect">
            <a:avLst/>
          </a:prstGeom>
          <a:solidFill>
            <a:srgbClr val="FFFC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A67DF-920A-6841-81E0-73249E3C37A7}"/>
              </a:ext>
            </a:extLst>
          </p:cNvPr>
          <p:cNvSpPr/>
          <p:nvPr/>
        </p:nvSpPr>
        <p:spPr>
          <a:xfrm>
            <a:off x="2933294" y="3927383"/>
            <a:ext cx="551358" cy="2596229"/>
          </a:xfrm>
          <a:prstGeom prst="rect">
            <a:avLst/>
          </a:prstGeom>
          <a:solidFill>
            <a:srgbClr val="FF2F92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58F53D-36AA-234D-977A-CA99C480E7CC}"/>
                  </a:ext>
                </a:extLst>
              </p:cNvPr>
              <p:cNvSpPr txBox="1"/>
              <p:nvPr/>
            </p:nvSpPr>
            <p:spPr>
              <a:xfrm>
                <a:off x="1780594" y="4963645"/>
                <a:ext cx="14086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𝟔𝟑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58F53D-36AA-234D-977A-CA99C480E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94" y="4963645"/>
                <a:ext cx="140866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6785BF0-29E8-C644-B0E2-4F876D11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70" y="3710763"/>
            <a:ext cx="2506478" cy="30385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58DE15-4264-8043-B45B-F8E820A0774B}"/>
              </a:ext>
            </a:extLst>
          </p:cNvPr>
          <p:cNvSpPr/>
          <p:nvPr/>
        </p:nvSpPr>
        <p:spPr>
          <a:xfrm>
            <a:off x="6365811" y="3931905"/>
            <a:ext cx="551358" cy="2596229"/>
          </a:xfrm>
          <a:prstGeom prst="rect">
            <a:avLst/>
          </a:prstGeom>
          <a:solidFill>
            <a:srgbClr val="FFFC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1A27A0-88A7-2B4F-A536-C3B138DBC7E9}"/>
              </a:ext>
            </a:extLst>
          </p:cNvPr>
          <p:cNvSpPr/>
          <p:nvPr/>
        </p:nvSpPr>
        <p:spPr>
          <a:xfrm>
            <a:off x="6909795" y="3917351"/>
            <a:ext cx="551358" cy="2596229"/>
          </a:xfrm>
          <a:prstGeom prst="rect">
            <a:avLst/>
          </a:prstGeom>
          <a:solidFill>
            <a:srgbClr val="FF2F92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690485-E315-424E-8B9F-3D535957A433}"/>
                  </a:ext>
                </a:extLst>
              </p:cNvPr>
              <p:cNvSpPr txBox="1"/>
              <p:nvPr/>
            </p:nvSpPr>
            <p:spPr>
              <a:xfrm>
                <a:off x="5800551" y="4968167"/>
                <a:ext cx="140866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690485-E315-424E-8B9F-3D535957A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551" y="4968167"/>
                <a:ext cx="140866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000281-8E05-C749-B10C-E7FF65074449}"/>
              </a:ext>
            </a:extLst>
          </p:cNvPr>
          <p:cNvSpPr txBox="1"/>
          <p:nvPr/>
        </p:nvSpPr>
        <p:spPr>
          <a:xfrm>
            <a:off x="1350335" y="3317358"/>
            <a:ext cx="227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Extraversion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77578-D4FA-A145-BFA6-DA6D7E529E1E}"/>
              </a:ext>
            </a:extLst>
          </p:cNvPr>
          <p:cNvSpPr txBox="1"/>
          <p:nvPr/>
        </p:nvSpPr>
        <p:spPr>
          <a:xfrm>
            <a:off x="5328125" y="3317358"/>
            <a:ext cx="227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Closeness to Family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91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across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Test-retest reliability: </a:t>
            </a:r>
            <a:r>
              <a:rPr lang="en-US" dirty="0"/>
              <a:t>How well does one person agree with him/herself at </a:t>
            </a:r>
            <a:r>
              <a:rPr lang="en-US" b="1" i="1" dirty="0"/>
              <a:t>multiple time points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Alternate forms reliability:</a:t>
            </a:r>
            <a:r>
              <a:rPr lang="en-US" dirty="0"/>
              <a:t> Examine the correlations between the </a:t>
            </a:r>
            <a:r>
              <a:rPr lang="en-US" b="1" i="1" dirty="0"/>
              <a:t>multiple measures </a:t>
            </a:r>
            <a:r>
              <a:rPr lang="en-US" dirty="0"/>
              <a:t>of the same construct.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7A2E0-CA21-FD4A-A405-C4E15769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2" y="3961102"/>
            <a:ext cx="3037148" cy="2884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77C99-9E87-DF47-BBC3-2C68660B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634" y="3972027"/>
            <a:ext cx="3157323" cy="2873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4361F7-C4C1-AA4F-BEFF-D6D25835E024}"/>
              </a:ext>
            </a:extLst>
          </p:cNvPr>
          <p:cNvSpPr txBox="1"/>
          <p:nvPr/>
        </p:nvSpPr>
        <p:spPr>
          <a:xfrm>
            <a:off x="1350335" y="3317358"/>
            <a:ext cx="227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BFI-S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339F9-C6A4-6640-B029-96C6A7666DF3}"/>
              </a:ext>
            </a:extLst>
          </p:cNvPr>
          <p:cNvSpPr txBox="1"/>
          <p:nvPr/>
        </p:nvSpPr>
        <p:spPr>
          <a:xfrm>
            <a:off x="5525611" y="3317358"/>
            <a:ext cx="227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Mini IPIP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799F0-0BF5-0A45-B302-C77609EC4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3271994"/>
            <a:ext cx="28829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97B43C-08C5-5944-B8CB-17D7FA8F56FB}"/>
              </a:ext>
            </a:extLst>
          </p:cNvPr>
          <p:cNvSpPr/>
          <p:nvPr/>
        </p:nvSpPr>
        <p:spPr>
          <a:xfrm>
            <a:off x="1741348" y="3964223"/>
            <a:ext cx="551358" cy="2596229"/>
          </a:xfrm>
          <a:prstGeom prst="rect">
            <a:avLst/>
          </a:prstGeom>
          <a:solidFill>
            <a:srgbClr val="FFFC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3B47B-7F0C-8A40-9825-36089370AD9B}"/>
              </a:ext>
            </a:extLst>
          </p:cNvPr>
          <p:cNvSpPr/>
          <p:nvPr/>
        </p:nvSpPr>
        <p:spPr>
          <a:xfrm>
            <a:off x="2833319" y="4001293"/>
            <a:ext cx="551358" cy="2596229"/>
          </a:xfrm>
          <a:prstGeom prst="rect">
            <a:avLst/>
          </a:prstGeom>
          <a:solidFill>
            <a:srgbClr val="FF2F92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E3751-BA95-E741-88FA-678D85B41B5B}"/>
              </a:ext>
            </a:extLst>
          </p:cNvPr>
          <p:cNvSpPr/>
          <p:nvPr/>
        </p:nvSpPr>
        <p:spPr>
          <a:xfrm>
            <a:off x="5950519" y="3973459"/>
            <a:ext cx="551358" cy="2596229"/>
          </a:xfrm>
          <a:prstGeom prst="rect">
            <a:avLst/>
          </a:prstGeom>
          <a:solidFill>
            <a:srgbClr val="FFFC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24E87-AA1F-8E4D-8693-6CC0A305C5F3}"/>
              </a:ext>
            </a:extLst>
          </p:cNvPr>
          <p:cNvSpPr/>
          <p:nvPr/>
        </p:nvSpPr>
        <p:spPr>
          <a:xfrm>
            <a:off x="7066139" y="3973458"/>
            <a:ext cx="551358" cy="2596229"/>
          </a:xfrm>
          <a:prstGeom prst="rect">
            <a:avLst/>
          </a:prstGeom>
          <a:solidFill>
            <a:srgbClr val="FF2F92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B230B-AECF-BC46-BEAB-3FBD7287E4BD}"/>
              </a:ext>
            </a:extLst>
          </p:cNvPr>
          <p:cNvSpPr/>
          <p:nvPr/>
        </p:nvSpPr>
        <p:spPr>
          <a:xfrm>
            <a:off x="3719279" y="3271995"/>
            <a:ext cx="551358" cy="565097"/>
          </a:xfrm>
          <a:prstGeom prst="rect">
            <a:avLst/>
          </a:prstGeom>
          <a:solidFill>
            <a:srgbClr val="FFFC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B42A07-BD4F-4546-841D-64F5C595C76B}"/>
              </a:ext>
            </a:extLst>
          </p:cNvPr>
          <p:cNvSpPr/>
          <p:nvPr/>
        </p:nvSpPr>
        <p:spPr>
          <a:xfrm>
            <a:off x="4760757" y="3271994"/>
            <a:ext cx="551358" cy="565097"/>
          </a:xfrm>
          <a:prstGeom prst="rect">
            <a:avLst/>
          </a:prstGeom>
          <a:solidFill>
            <a:srgbClr val="FF2F92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6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641B-1460-684F-B2CF-5235ECFE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0474B-F7EE-EC4D-8DA0-A9185281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Back to JASP!</a:t>
            </a:r>
          </a:p>
          <a:p>
            <a:pPr marL="0" indent="0">
              <a:buNone/>
            </a:pPr>
            <a:r>
              <a:rPr lang="en-US" dirty="0"/>
              <a:t>This time open up the file called “</a:t>
            </a:r>
            <a:r>
              <a:rPr lang="en-US" dirty="0" err="1"/>
              <a:t>BFI+IPIP.csv</a:t>
            </a:r>
            <a:r>
              <a:rPr lang="en-US" dirty="0"/>
              <a:t>” in JASP.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Were you able to replicate the correlations for the previous slide?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do you think some traits showed better alternate forms reliability than others?</a:t>
            </a:r>
          </a:p>
        </p:txBody>
      </p:sp>
    </p:spTree>
    <p:extLst>
      <p:ext uri="{BB962C8B-B14F-4D97-AF65-F5344CB8AC3E}">
        <p14:creationId xmlns:p14="http://schemas.microsoft.com/office/powerpoint/2010/main" val="1589167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across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Inter-rater reliability</a:t>
            </a:r>
            <a:r>
              <a:rPr lang="en-US" dirty="0"/>
              <a:t>: How well do </a:t>
            </a:r>
            <a:r>
              <a:rPr lang="en-US" b="1" i="1" dirty="0"/>
              <a:t>multiple individuals </a:t>
            </a:r>
            <a:r>
              <a:rPr lang="en-US" dirty="0"/>
              <a:t>agree in their observations of the same thing?</a:t>
            </a:r>
          </a:p>
          <a:p>
            <a:pPr marL="0" indent="0">
              <a:buNone/>
            </a:pPr>
            <a:r>
              <a:rPr lang="en-US" dirty="0"/>
              <a:t>Think back to your observation activity in class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b="1" dirty="0">
                <a:solidFill>
                  <a:srgbClr val="C00000"/>
                </a:solidFill>
              </a:rPr>
              <a:t>Cohen’s kappa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599" y="4038185"/>
            <a:ext cx="2113197" cy="260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96" y="4038185"/>
            <a:ext cx="2179259" cy="249058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47444"/>
              </p:ext>
            </p:extLst>
          </p:nvPr>
        </p:nvGraphicFramePr>
        <p:xfrm>
          <a:off x="617526" y="3740949"/>
          <a:ext cx="1586950" cy="2966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49322"/>
              </p:ext>
            </p:extLst>
          </p:nvPr>
        </p:nvGraphicFramePr>
        <p:xfrm>
          <a:off x="7121031" y="3750888"/>
          <a:ext cx="1586950" cy="2966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1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E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A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C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N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O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4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1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5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4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1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5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1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4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6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1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4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3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kern="1200" dirty="0"/>
                        <a:t>2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mr-IN" sz="1350" kern="1200" dirty="0"/>
                        <a:t>…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mr-IN" sz="1350" kern="1200" dirty="0"/>
                        <a:t>…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mr-IN" sz="1350" kern="1200" dirty="0"/>
                        <a:t>…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mr-IN" sz="1350" kern="1200" dirty="0"/>
                        <a:t>…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mr-IN" sz="1350" kern="1200" dirty="0"/>
                        <a:t>…</a:t>
                      </a:r>
                      <a:endParaRPr lang="en-US" sz="13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24339" y="3740949"/>
            <a:ext cx="337931" cy="2966720"/>
          </a:xfrm>
          <a:prstGeom prst="rect">
            <a:avLst/>
          </a:prstGeom>
          <a:solidFill>
            <a:srgbClr val="FFC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27843" y="3750888"/>
            <a:ext cx="337931" cy="2966720"/>
          </a:xfrm>
          <a:prstGeom prst="rect">
            <a:avLst/>
          </a:prstGeom>
          <a:solidFill>
            <a:srgbClr val="FFC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3241" y="3750888"/>
            <a:ext cx="337931" cy="2966720"/>
          </a:xfrm>
          <a:prstGeom prst="rect">
            <a:avLst/>
          </a:prstGeom>
          <a:solidFill>
            <a:schemeClr val="accent6">
              <a:lumMod val="60000"/>
              <a:lumOff val="40000"/>
              <a:alpha val="4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66545" y="3740949"/>
            <a:ext cx="337931" cy="2966720"/>
          </a:xfrm>
          <a:prstGeom prst="rect">
            <a:avLst/>
          </a:prstGeom>
          <a:solidFill>
            <a:schemeClr val="accent6">
              <a:lumMod val="60000"/>
              <a:lumOff val="40000"/>
              <a:alpha val="4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2448" y="3371617"/>
            <a:ext cx="164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George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9202" y="3381556"/>
            <a:ext cx="164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Dora</a:t>
            </a:r>
          </a:p>
        </p:txBody>
      </p:sp>
    </p:spTree>
    <p:extLst>
      <p:ext uri="{BB962C8B-B14F-4D97-AF65-F5344CB8AC3E}">
        <p14:creationId xmlns:p14="http://schemas.microsoft.com/office/powerpoint/2010/main" val="191158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Internal Consistency:</a:t>
            </a:r>
            <a:r>
              <a:rPr lang="en-US" dirty="0"/>
              <a:t> reliability of items across people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Test-retest Reliability:</a:t>
            </a:r>
            <a:r>
              <a:rPr lang="en-US" dirty="0"/>
              <a:t> reliability of scales over time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Inter-rater Reliability:</a:t>
            </a:r>
            <a:r>
              <a:rPr lang="en-US" b="1" dirty="0"/>
              <a:t> </a:t>
            </a:r>
            <a:r>
              <a:rPr lang="en-US" dirty="0"/>
              <a:t>reliability of ratings across raters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44399D-4C86-FD46-AD71-D48E4B8BB2BC}"/>
              </a:ext>
            </a:extLst>
          </p:cNvPr>
          <p:cNvGrpSpPr/>
          <p:nvPr/>
        </p:nvGrpSpPr>
        <p:grpSpPr>
          <a:xfrm>
            <a:off x="455089" y="4643502"/>
            <a:ext cx="1888355" cy="1927337"/>
            <a:chOff x="-930143" y="4358405"/>
            <a:chExt cx="1888355" cy="19273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B7B1047-0329-B14A-BAF5-8294BB38D25A}"/>
                </a:ext>
              </a:extLst>
            </p:cNvPr>
            <p:cNvSpPr/>
            <p:nvPr/>
          </p:nvSpPr>
          <p:spPr>
            <a:xfrm>
              <a:off x="-381086" y="4439704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F64339-05C9-BF49-925E-1FA554C614E5}"/>
                </a:ext>
              </a:extLst>
            </p:cNvPr>
            <p:cNvSpPr/>
            <p:nvPr/>
          </p:nvSpPr>
          <p:spPr>
            <a:xfrm>
              <a:off x="-401408" y="4953899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CE847D-375A-7943-9706-A22639D00E07}"/>
                </a:ext>
              </a:extLst>
            </p:cNvPr>
            <p:cNvGrpSpPr/>
            <p:nvPr/>
          </p:nvGrpSpPr>
          <p:grpSpPr>
            <a:xfrm>
              <a:off x="-930143" y="4358405"/>
              <a:ext cx="1827876" cy="1909977"/>
              <a:chOff x="256773" y="4401922"/>
              <a:chExt cx="1827876" cy="190997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B93186-D6E1-CC47-9524-3FF9BC5E517C}"/>
                  </a:ext>
                </a:extLst>
              </p:cNvPr>
              <p:cNvSpPr/>
              <p:nvPr/>
            </p:nvSpPr>
            <p:spPr>
              <a:xfrm>
                <a:off x="291623" y="4467911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7C3C703-0B27-D349-BC6A-F512B1402CC9}"/>
                  </a:ext>
                </a:extLst>
              </p:cNvPr>
              <p:cNvSpPr/>
              <p:nvPr/>
            </p:nvSpPr>
            <p:spPr>
              <a:xfrm>
                <a:off x="256773" y="4799768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C40333-B065-7D4F-B267-B006BD4498DE}"/>
                  </a:ext>
                </a:extLst>
              </p:cNvPr>
              <p:cNvSpPr/>
              <p:nvPr/>
            </p:nvSpPr>
            <p:spPr>
              <a:xfrm>
                <a:off x="471922" y="4980056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0C87F9-E830-8844-A6BE-CD54B8B42565}"/>
                  </a:ext>
                </a:extLst>
              </p:cNvPr>
              <p:cNvSpPr/>
              <p:nvPr/>
            </p:nvSpPr>
            <p:spPr>
              <a:xfrm>
                <a:off x="733039" y="4582210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851E545-1255-4142-9FFE-D68508533CC8}"/>
                  </a:ext>
                </a:extLst>
              </p:cNvPr>
              <p:cNvSpPr/>
              <p:nvPr/>
            </p:nvSpPr>
            <p:spPr>
              <a:xfrm>
                <a:off x="745351" y="4817337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1C4A2D-28D5-9D4F-8DBF-20D346F23F33}"/>
                  </a:ext>
                </a:extLst>
              </p:cNvPr>
              <p:cNvSpPr/>
              <p:nvPr/>
            </p:nvSpPr>
            <p:spPr>
              <a:xfrm>
                <a:off x="541622" y="4401922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82A25F-FD20-B34C-A7D0-4E6588E76A15}"/>
              </a:ext>
            </a:extLst>
          </p:cNvPr>
          <p:cNvGrpSpPr/>
          <p:nvPr/>
        </p:nvGrpSpPr>
        <p:grpSpPr>
          <a:xfrm>
            <a:off x="2679211" y="4383176"/>
            <a:ext cx="3299091" cy="2450956"/>
            <a:chOff x="2695307" y="4404747"/>
            <a:chExt cx="3299091" cy="245095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807D8C-C51E-6049-AAD2-2B5DB550EF4B}"/>
                </a:ext>
              </a:extLst>
            </p:cNvPr>
            <p:cNvSpPr/>
            <p:nvPr/>
          </p:nvSpPr>
          <p:spPr>
            <a:xfrm>
              <a:off x="3210864" y="4718350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3DB89-C9A7-BC45-805A-C2CA829B44D9}"/>
                </a:ext>
              </a:extLst>
            </p:cNvPr>
            <p:cNvSpPr/>
            <p:nvPr/>
          </p:nvSpPr>
          <p:spPr>
            <a:xfrm>
              <a:off x="4655100" y="4429816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9C8C75-B5E3-1A4A-8CC7-52FCD5768724}"/>
                </a:ext>
              </a:extLst>
            </p:cNvPr>
            <p:cNvSpPr/>
            <p:nvPr/>
          </p:nvSpPr>
          <p:spPr>
            <a:xfrm>
              <a:off x="3513357" y="4404747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1B77CB7-B1D0-C44E-8C00-B53ADC205CF0}"/>
                </a:ext>
              </a:extLst>
            </p:cNvPr>
            <p:cNvSpPr/>
            <p:nvPr/>
          </p:nvSpPr>
          <p:spPr>
            <a:xfrm>
              <a:off x="4141592" y="4467251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1BE8A6-31DA-534E-8290-664C9273EE4F}"/>
                </a:ext>
              </a:extLst>
            </p:cNvPr>
            <p:cNvSpPr/>
            <p:nvPr/>
          </p:nvSpPr>
          <p:spPr>
            <a:xfrm>
              <a:off x="4337462" y="5457352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E74AC4-7508-DD41-BD84-22516819A982}"/>
                </a:ext>
              </a:extLst>
            </p:cNvPr>
            <p:cNvSpPr/>
            <p:nvPr/>
          </p:nvSpPr>
          <p:spPr>
            <a:xfrm>
              <a:off x="3367775" y="5285433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C68BA7-2383-4045-AFAF-313522EB28F6}"/>
                </a:ext>
              </a:extLst>
            </p:cNvPr>
            <p:cNvSpPr/>
            <p:nvPr/>
          </p:nvSpPr>
          <p:spPr>
            <a:xfrm>
              <a:off x="2695307" y="5523860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288A4-0E71-E140-A1EE-4666B969B7A1}"/>
              </a:ext>
            </a:extLst>
          </p:cNvPr>
          <p:cNvSpPr txBox="1"/>
          <p:nvPr/>
        </p:nvSpPr>
        <p:spPr>
          <a:xfrm>
            <a:off x="732470" y="5395215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DED5A6-A08C-994C-9446-84F24994ED8B}"/>
              </a:ext>
            </a:extLst>
          </p:cNvPr>
          <p:cNvSpPr txBox="1"/>
          <p:nvPr/>
        </p:nvSpPr>
        <p:spPr>
          <a:xfrm>
            <a:off x="3622091" y="5272050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Unreliable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90AFC7-1C6C-AE4F-997E-B381789F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93" y="3213061"/>
            <a:ext cx="2113197" cy="2604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E7579C-1F63-1441-AD38-1D1648D6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90" y="3213061"/>
            <a:ext cx="2179259" cy="24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2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2" grpId="0"/>
      <p:bldP spid="22" grpId="1"/>
      <p:bldP spid="23" grpId="0"/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How do we know if what we’re studying is </a:t>
            </a:r>
            <a:r>
              <a:rPr lang="en-US" sz="5000" b="1" i="1" dirty="0">
                <a:solidFill>
                  <a:srgbClr val="0432FF"/>
                </a:solidFill>
              </a:rPr>
              <a:t>really</a:t>
            </a:r>
            <a:r>
              <a:rPr lang="en-US" sz="5000" dirty="0">
                <a:solidFill>
                  <a:srgbClr val="0432FF"/>
                </a:solidFill>
              </a:rPr>
              <a:t> </a:t>
            </a:r>
            <a:r>
              <a:rPr lang="en-US" sz="5000" dirty="0"/>
              <a:t>what we think we’re studying?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1856" y="4678326"/>
            <a:ext cx="6560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432FF"/>
                </a:solidFill>
              </a:rPr>
              <a:t>Reliability </a:t>
            </a:r>
            <a:r>
              <a:rPr lang="en-US" sz="5400" b="1" dirty="0"/>
              <a:t>&amp; </a:t>
            </a:r>
            <a:r>
              <a:rPr lang="en-US" sz="5400" b="1" dirty="0">
                <a:solidFill>
                  <a:srgbClr val="C00000"/>
                </a:solidFill>
              </a:rPr>
              <a:t>Validity</a:t>
            </a:r>
          </a:p>
        </p:txBody>
      </p:sp>
    </p:spTree>
    <p:extLst>
      <p:ext uri="{BB962C8B-B14F-4D97-AF65-F5344CB8AC3E}">
        <p14:creationId xmlns:p14="http://schemas.microsoft.com/office/powerpoint/2010/main" val="352404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9EB060"/>
            </a:solidFill>
          </a:ln>
        </p:spPr>
        <p:txBody>
          <a:bodyPr/>
          <a:lstStyle/>
          <a:p>
            <a:pPr marL="0" indent="0" algn="ctr">
              <a:buNone/>
            </a:pPr>
            <a:endParaRPr lang="en-US" sz="6000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accent1"/>
                </a:solidFill>
              </a:rPr>
              <a:t>Validity</a:t>
            </a:r>
          </a:p>
        </p:txBody>
      </p:sp>
    </p:spTree>
    <p:extLst>
      <p:ext uri="{BB962C8B-B14F-4D97-AF65-F5344CB8AC3E}">
        <p14:creationId xmlns:p14="http://schemas.microsoft.com/office/powerpoint/2010/main" val="217274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What are we measuring?</a:t>
            </a:r>
          </a:p>
          <a:p>
            <a:pPr marL="342900" lvl="1" indent="0">
              <a:buNone/>
            </a:pPr>
            <a:r>
              <a:rPr lang="en-US" sz="2400" dirty="0"/>
              <a:t>Face Validity</a:t>
            </a:r>
          </a:p>
          <a:p>
            <a:pPr marL="342900" lvl="1" indent="0">
              <a:buNone/>
            </a:pPr>
            <a:r>
              <a:rPr lang="en-US" sz="2400" dirty="0"/>
              <a:t>Content Validity</a:t>
            </a:r>
          </a:p>
          <a:p>
            <a:pPr marL="342900" lvl="1" indent="0">
              <a:buNone/>
            </a:pPr>
            <a:r>
              <a:rPr lang="en-US" sz="2400" dirty="0"/>
              <a:t>Concurrent Validity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Relationship with other measures</a:t>
            </a:r>
          </a:p>
          <a:p>
            <a:pPr marL="342900" lvl="1" indent="0">
              <a:buNone/>
            </a:pPr>
            <a:r>
              <a:rPr lang="en-US" sz="2400" dirty="0"/>
              <a:t>Convergent Validity</a:t>
            </a:r>
          </a:p>
          <a:p>
            <a:pPr marL="342900" lvl="1" indent="0">
              <a:buNone/>
            </a:pPr>
            <a:r>
              <a:rPr lang="en-US" sz="2400" dirty="0"/>
              <a:t>Divergent Validity</a:t>
            </a:r>
          </a:p>
          <a:p>
            <a:pPr marL="342900" lvl="1" indent="0">
              <a:buNone/>
            </a:pPr>
            <a:r>
              <a:rPr lang="en-US" sz="2400" dirty="0"/>
              <a:t>Predictive Validity</a:t>
            </a:r>
          </a:p>
        </p:txBody>
      </p:sp>
    </p:spTree>
    <p:extLst>
      <p:ext uri="{BB962C8B-B14F-4D97-AF65-F5344CB8AC3E}">
        <p14:creationId xmlns:p14="http://schemas.microsoft.com/office/powerpoint/2010/main" val="823330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6858"/>
            <a:ext cx="8042276" cy="1336956"/>
          </a:xfrm>
        </p:spPr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Face validity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Content validity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Concurrent validity</a:t>
            </a:r>
          </a:p>
          <a:p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4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EF8CF7-B20A-734D-B4EF-B4299C5BD802}"/>
              </a:ext>
            </a:extLst>
          </p:cNvPr>
          <p:cNvSpPr txBox="1"/>
          <p:nvPr/>
        </p:nvSpPr>
        <p:spPr>
          <a:xfrm>
            <a:off x="424127" y="3061335"/>
            <a:ext cx="2707341" cy="3231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sz="2400" b="1" u="sng" dirty="0"/>
              <a:t>High IQ</a:t>
            </a:r>
          </a:p>
          <a:p>
            <a:r>
              <a:rPr lang="en-US" b="1" dirty="0"/>
              <a:t>The Godfather </a:t>
            </a:r>
          </a:p>
          <a:p>
            <a:r>
              <a:rPr lang="en-US" b="1" dirty="0"/>
              <a:t>Mozart </a:t>
            </a:r>
          </a:p>
          <a:p>
            <a:r>
              <a:rPr lang="en-US" b="1" dirty="0"/>
              <a:t>Thunderstorms </a:t>
            </a:r>
          </a:p>
          <a:p>
            <a:r>
              <a:rPr lang="en-US" b="1" dirty="0"/>
              <a:t>The Colbert Report </a:t>
            </a:r>
          </a:p>
          <a:p>
            <a:r>
              <a:rPr lang="en-US" b="1" dirty="0"/>
              <a:t>Morgan Freemans Voice </a:t>
            </a:r>
          </a:p>
          <a:p>
            <a:r>
              <a:rPr lang="en-US" b="1" dirty="0"/>
              <a:t>The Daily Show </a:t>
            </a:r>
          </a:p>
          <a:p>
            <a:r>
              <a:rPr lang="en-US" b="1" dirty="0"/>
              <a:t>Lord Of The Rings </a:t>
            </a:r>
          </a:p>
          <a:p>
            <a:r>
              <a:rPr lang="en-US" b="1" dirty="0"/>
              <a:t>To Kill A Mockingbird </a:t>
            </a:r>
          </a:p>
          <a:p>
            <a:r>
              <a:rPr lang="en-US" b="1" dirty="0"/>
              <a:t>Science </a:t>
            </a:r>
          </a:p>
          <a:p>
            <a:r>
              <a:rPr lang="en-US" b="1" dirty="0"/>
              <a:t>Curly Fries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3C9E2-C1CA-FA45-8A00-EBA5C1E81BC5}"/>
              </a:ext>
            </a:extLst>
          </p:cNvPr>
          <p:cNvSpPr txBox="1"/>
          <p:nvPr/>
        </p:nvSpPr>
        <p:spPr>
          <a:xfrm>
            <a:off x="3201041" y="3061335"/>
            <a:ext cx="2729457" cy="32316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sz="2400" b="1" u="sng" dirty="0"/>
              <a:t>Low IQ</a:t>
            </a:r>
          </a:p>
          <a:p>
            <a:r>
              <a:rPr lang="en-US" b="1" dirty="0"/>
              <a:t>Jason </a:t>
            </a:r>
            <a:r>
              <a:rPr lang="en-US" b="1" dirty="0" err="1"/>
              <a:t>Aldean</a:t>
            </a:r>
            <a:r>
              <a:rPr lang="en-US" b="1" dirty="0"/>
              <a:t> </a:t>
            </a:r>
          </a:p>
          <a:p>
            <a:r>
              <a:rPr lang="en-US" b="1" dirty="0"/>
              <a:t>Harley Davidson </a:t>
            </a:r>
          </a:p>
          <a:p>
            <a:r>
              <a:rPr lang="en-US" b="1" dirty="0"/>
              <a:t>Sephora</a:t>
            </a:r>
          </a:p>
          <a:p>
            <a:r>
              <a:rPr lang="en-US" b="1" dirty="0" err="1"/>
              <a:t>Chiq</a:t>
            </a:r>
            <a:r>
              <a:rPr lang="en-US" b="1" dirty="0"/>
              <a:t> </a:t>
            </a:r>
          </a:p>
          <a:p>
            <a:r>
              <a:rPr lang="en-US" b="1" dirty="0"/>
              <a:t>Bret Michaels </a:t>
            </a:r>
          </a:p>
          <a:p>
            <a:r>
              <a:rPr lang="en-US" b="1" dirty="0"/>
              <a:t>Clark Griswold</a:t>
            </a:r>
          </a:p>
          <a:p>
            <a:r>
              <a:rPr lang="en-US" b="1" dirty="0" err="1"/>
              <a:t>Bebe</a:t>
            </a:r>
            <a:endParaRPr lang="en-US" b="1" dirty="0"/>
          </a:p>
          <a:p>
            <a:r>
              <a:rPr lang="en-US" b="1" dirty="0"/>
              <a:t>I love being a mom</a:t>
            </a:r>
          </a:p>
          <a:p>
            <a:r>
              <a:rPr lang="en-US" b="1" dirty="0"/>
              <a:t>Lady Antebellum Low</a:t>
            </a:r>
          </a:p>
          <a:p>
            <a:r>
              <a:rPr lang="en-US" b="1" dirty="0"/>
              <a:t>Tyler Perry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6858"/>
            <a:ext cx="8042276" cy="1336956"/>
          </a:xfrm>
        </p:spPr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Face validity</a:t>
            </a:r>
          </a:p>
          <a:p>
            <a:pPr marL="342900" lvl="1" indent="0">
              <a:buNone/>
            </a:pPr>
            <a:r>
              <a:rPr lang="en-US" dirty="0"/>
              <a:t>The content of the measure appears to reflect the construct being measured</a:t>
            </a:r>
          </a:p>
          <a:p>
            <a:pPr marL="342900" lvl="1" indent="0">
              <a:buNone/>
            </a:pPr>
            <a:r>
              <a:rPr lang="en-US" dirty="0"/>
              <a:t>“I am sociable” or “I am friendly” to measure extraversion</a:t>
            </a:r>
          </a:p>
          <a:p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757D5-8ACD-0543-AEE3-AA8DCB22AD94}"/>
              </a:ext>
            </a:extLst>
          </p:cNvPr>
          <p:cNvSpPr txBox="1"/>
          <p:nvPr/>
        </p:nvSpPr>
        <p:spPr>
          <a:xfrm>
            <a:off x="7064188" y="6479703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Kosinski</a:t>
            </a:r>
            <a:r>
              <a:rPr lang="en-US" dirty="0"/>
              <a:t> et al.,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8F374-D54A-0C4D-9614-0D421273BBF6}"/>
              </a:ext>
            </a:extLst>
          </p:cNvPr>
          <p:cNvSpPr txBox="1"/>
          <p:nvPr/>
        </p:nvSpPr>
        <p:spPr>
          <a:xfrm>
            <a:off x="6010011" y="3061335"/>
            <a:ext cx="2719802" cy="323165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BFI-S Extraversion: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am communicative.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am sociable.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 am reserved. (-)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2867704"/>
            <a:ext cx="4504028" cy="37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2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6858"/>
            <a:ext cx="8042276" cy="1336956"/>
          </a:xfrm>
        </p:spPr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Face validity</a:t>
            </a:r>
          </a:p>
          <a:p>
            <a:pPr marL="342900" lvl="1" indent="0">
              <a:buNone/>
            </a:pPr>
            <a:r>
              <a:rPr lang="en-US" dirty="0"/>
              <a:t>The content of the measure appears to reflect the construct being measured</a:t>
            </a:r>
          </a:p>
          <a:p>
            <a:pPr marL="342900" lvl="1" indent="0">
              <a:buNone/>
            </a:pPr>
            <a:r>
              <a:rPr lang="en-US" dirty="0"/>
              <a:t>“I am sociable” or “I am friendly” to measure extraversion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Content validity</a:t>
            </a:r>
          </a:p>
          <a:p>
            <a:pPr marL="342900" lvl="1" indent="0">
              <a:buNone/>
            </a:pPr>
            <a:r>
              <a:rPr lang="en-US" dirty="0"/>
              <a:t>The content of the measure is linked to the universe of content that defines the construct</a:t>
            </a:r>
          </a:p>
          <a:p>
            <a:pPr marL="342900" lvl="1" indent="0">
              <a:buNone/>
            </a:pPr>
            <a:r>
              <a:rPr lang="en-US"/>
              <a:t>If we </a:t>
            </a:r>
            <a:r>
              <a:rPr lang="en-US" dirty="0"/>
              <a:t>adopt a biopsychosocial model of depression then our measure should include items that tap into this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1553C1-4091-3E4C-8CA1-F92F988B2017}"/>
              </a:ext>
            </a:extLst>
          </p:cNvPr>
          <p:cNvSpPr/>
          <p:nvPr/>
        </p:nvSpPr>
        <p:spPr>
          <a:xfrm>
            <a:off x="549275" y="1804452"/>
            <a:ext cx="7797595" cy="1074891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5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6858"/>
            <a:ext cx="8042276" cy="1336956"/>
          </a:xfrm>
        </p:spPr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9039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Content validity</a:t>
            </a:r>
          </a:p>
          <a:p>
            <a:pPr marL="342900" lvl="1" indent="0">
              <a:buNone/>
            </a:pPr>
            <a:r>
              <a:rPr lang="en-US" dirty="0"/>
              <a:t>The content of the measure is linked to the universe of content that defines the construct</a:t>
            </a:r>
          </a:p>
          <a:p>
            <a:pPr marL="342900" lvl="1" indent="0">
              <a:buNone/>
            </a:pPr>
            <a:r>
              <a:rPr lang="en-US" dirty="0"/>
              <a:t>If we think adopt a biopsychosocial model of depression then our measure should include items that tap into this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7A5ACC-9C6E-ED45-8AE5-B1DBD7600576}"/>
              </a:ext>
            </a:extLst>
          </p:cNvPr>
          <p:cNvSpPr/>
          <p:nvPr/>
        </p:nvSpPr>
        <p:spPr>
          <a:xfrm>
            <a:off x="3493628" y="3306843"/>
            <a:ext cx="1736719" cy="1748888"/>
          </a:xfrm>
          <a:prstGeom prst="ellipse">
            <a:avLst/>
          </a:prstGeom>
          <a:solidFill>
            <a:srgbClr val="0432FF">
              <a:alpha val="5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E883E7-3FAF-6D46-B90E-C9FF8B61453A}"/>
              </a:ext>
            </a:extLst>
          </p:cNvPr>
          <p:cNvSpPr/>
          <p:nvPr/>
        </p:nvSpPr>
        <p:spPr>
          <a:xfrm>
            <a:off x="4529386" y="4887949"/>
            <a:ext cx="1736719" cy="1748888"/>
          </a:xfrm>
          <a:prstGeom prst="ellipse">
            <a:avLst/>
          </a:prstGeom>
          <a:solidFill>
            <a:srgbClr val="FFFC00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5512B7-08EB-204D-84D2-D4F277485ACD}"/>
              </a:ext>
            </a:extLst>
          </p:cNvPr>
          <p:cNvSpPr/>
          <p:nvPr/>
        </p:nvSpPr>
        <p:spPr>
          <a:xfrm>
            <a:off x="2504577" y="4923273"/>
            <a:ext cx="1736719" cy="1748888"/>
          </a:xfrm>
          <a:prstGeom prst="ellipse">
            <a:avLst/>
          </a:prstGeom>
          <a:solidFill>
            <a:srgbClr val="FF2600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15638-08C0-704B-99D6-3BAD3B8DCE42}"/>
              </a:ext>
            </a:extLst>
          </p:cNvPr>
          <p:cNvSpPr txBox="1"/>
          <p:nvPr/>
        </p:nvSpPr>
        <p:spPr>
          <a:xfrm>
            <a:off x="4948980" y="5570778"/>
            <a:ext cx="8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Psycho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15689-539D-D14C-B70A-100BAED51B72}"/>
              </a:ext>
            </a:extLst>
          </p:cNvPr>
          <p:cNvSpPr txBox="1"/>
          <p:nvPr/>
        </p:nvSpPr>
        <p:spPr>
          <a:xfrm>
            <a:off x="2929388" y="5570778"/>
            <a:ext cx="8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Social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EF12CB-6B83-9C44-8BFD-9E32AB04D2B1}"/>
              </a:ext>
            </a:extLst>
          </p:cNvPr>
          <p:cNvSpPr/>
          <p:nvPr/>
        </p:nvSpPr>
        <p:spPr>
          <a:xfrm>
            <a:off x="1247739" y="3189767"/>
            <a:ext cx="6645348" cy="355127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037F4-3B57-E849-840A-860AC8AE1184}"/>
              </a:ext>
            </a:extLst>
          </p:cNvPr>
          <p:cNvSpPr txBox="1"/>
          <p:nvPr/>
        </p:nvSpPr>
        <p:spPr>
          <a:xfrm>
            <a:off x="1247739" y="3198870"/>
            <a:ext cx="146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Full Sampling Space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86163" y="3241396"/>
            <a:ext cx="1461367" cy="1081455"/>
            <a:chOff x="5689029" y="3326456"/>
            <a:chExt cx="1461367" cy="1081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5689029" y="3607095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5841429" y="3759495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6046743" y="3830595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5981785" y="3484891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6171343" y="3638990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6183082" y="3448660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6335482" y="3601060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6540796" y="3672160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6475838" y="332645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6665396" y="3480555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6413511" y="3815079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6565911" y="3967479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6771225" y="4038579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6706267" y="3692875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6895825" y="3846974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81019" y="4750843"/>
            <a:ext cx="1461367" cy="959251"/>
            <a:chOff x="1464164" y="4665387"/>
            <a:chExt cx="1461367" cy="9592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1464164" y="482382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1616564" y="497622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1821878" y="504732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1756920" y="4701618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1946478" y="485571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1958217" y="466538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2110617" y="481778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2315931" y="488888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2440531" y="469728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2188646" y="503180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2341046" y="518420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2546360" y="525530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2481402" y="490960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2670960" y="5063701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560033" y="3604472"/>
            <a:ext cx="938887" cy="1121444"/>
            <a:chOff x="3683402" y="4671053"/>
            <a:chExt cx="938887" cy="1121444"/>
          </a:xfrm>
        </p:grpSpPr>
        <p:sp>
          <p:nvSpPr>
            <p:cNvPr id="14" name="TextBox 13"/>
            <p:cNvSpPr txBox="1"/>
            <p:nvPr/>
          </p:nvSpPr>
          <p:spPr>
            <a:xfrm>
              <a:off x="4019777" y="46710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72177" y="48234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89917" y="4675519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42317" y="4827919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24577" y="49758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53774" y="488108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49405" y="50260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79718" y="4912405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34406" y="5277747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01805" y="51784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54205" y="53308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83402" y="5069866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•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59715" y="514292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339EB6-9708-5241-A042-19B8F251FEB4}"/>
              </a:ext>
            </a:extLst>
          </p:cNvPr>
          <p:cNvSpPr txBox="1"/>
          <p:nvPr/>
        </p:nvSpPr>
        <p:spPr>
          <a:xfrm>
            <a:off x="3913222" y="3991111"/>
            <a:ext cx="8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Bio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019689" y="4768083"/>
            <a:ext cx="938887" cy="1121444"/>
            <a:chOff x="3683402" y="4671053"/>
            <a:chExt cx="938887" cy="1121444"/>
          </a:xfrm>
        </p:grpSpPr>
        <p:sp>
          <p:nvSpPr>
            <p:cNvPr id="61" name="TextBox 60"/>
            <p:cNvSpPr txBox="1"/>
            <p:nvPr/>
          </p:nvSpPr>
          <p:spPr>
            <a:xfrm>
              <a:off x="4019777" y="46710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72177" y="48234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789917" y="4675519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42317" y="4827919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24577" y="49758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53774" y="488108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49405" y="50260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79718" y="4912405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34406" y="5277747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101805" y="51784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54205" y="53308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683402" y="5069866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•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259715" y="514292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757901" y="5692763"/>
            <a:ext cx="938887" cy="1121444"/>
            <a:chOff x="3683402" y="4671053"/>
            <a:chExt cx="938887" cy="1121444"/>
          </a:xfrm>
        </p:grpSpPr>
        <p:sp>
          <p:nvSpPr>
            <p:cNvPr id="75" name="TextBox 74"/>
            <p:cNvSpPr txBox="1"/>
            <p:nvPr/>
          </p:nvSpPr>
          <p:spPr>
            <a:xfrm>
              <a:off x="4019777" y="46710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172177" y="48234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89917" y="4675519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42317" y="4827919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24577" y="497585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753774" y="488108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49405" y="50260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79718" y="4912405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34406" y="5277747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01805" y="51784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•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254205" y="5330832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683402" y="5069866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•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59715" y="5142923"/>
              <a:ext cx="297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•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437539" y="5647284"/>
            <a:ext cx="1461367" cy="959251"/>
            <a:chOff x="1464164" y="4665387"/>
            <a:chExt cx="1461367" cy="95925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1464164" y="482382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1616564" y="497622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1821878" y="504732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1756920" y="4701618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1946478" y="485571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1958217" y="466538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2110617" y="481778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2315931" y="4888887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2440531" y="469728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94AC31F-04B4-2244-A1F6-0AD270289D61}"/>
                </a:ext>
              </a:extLst>
            </p:cNvPr>
            <p:cNvSpPr txBox="1"/>
            <p:nvPr/>
          </p:nvSpPr>
          <p:spPr>
            <a:xfrm>
              <a:off x="2188646" y="503180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EE01251-AC47-814F-8B18-2232FB48B6BD}"/>
                </a:ext>
              </a:extLst>
            </p:cNvPr>
            <p:cNvSpPr txBox="1"/>
            <p:nvPr/>
          </p:nvSpPr>
          <p:spPr>
            <a:xfrm>
              <a:off x="2341046" y="518420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798D481-7F53-0443-9009-40D10DD33837}"/>
                </a:ext>
              </a:extLst>
            </p:cNvPr>
            <p:cNvSpPr txBox="1"/>
            <p:nvPr/>
          </p:nvSpPr>
          <p:spPr>
            <a:xfrm>
              <a:off x="2546360" y="5255306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4FD729E-3105-C64E-B099-88EA9C3725B7}"/>
                </a:ext>
              </a:extLst>
            </p:cNvPr>
            <p:cNvSpPr txBox="1"/>
            <p:nvPr/>
          </p:nvSpPr>
          <p:spPr>
            <a:xfrm>
              <a:off x="2481402" y="4909602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6E03869-6806-1D4A-8257-248B9C8DDFE2}"/>
                </a:ext>
              </a:extLst>
            </p:cNvPr>
            <p:cNvSpPr txBox="1"/>
            <p:nvPr/>
          </p:nvSpPr>
          <p:spPr>
            <a:xfrm>
              <a:off x="2670960" y="5063701"/>
              <a:ext cx="254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26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64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6858"/>
            <a:ext cx="8042276" cy="1336956"/>
          </a:xfrm>
        </p:spPr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Face validity</a:t>
            </a:r>
          </a:p>
          <a:p>
            <a:pPr marL="342900" lvl="1" indent="0">
              <a:buNone/>
            </a:pPr>
            <a:r>
              <a:rPr lang="en-US" dirty="0"/>
              <a:t>The content of the measure appears to reflect the construct being measured</a:t>
            </a:r>
          </a:p>
          <a:p>
            <a:pPr marL="342900" lvl="1" indent="0">
              <a:buNone/>
            </a:pPr>
            <a:r>
              <a:rPr lang="en-US" dirty="0"/>
              <a:t>“I feel sad” or “I feel down” to measure depression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Content validity</a:t>
            </a:r>
          </a:p>
          <a:p>
            <a:pPr marL="342900" lvl="1" indent="0">
              <a:buNone/>
            </a:pPr>
            <a:r>
              <a:rPr lang="en-US" dirty="0"/>
              <a:t>The content of the measure is linked to the universe of content that defines the construct</a:t>
            </a:r>
          </a:p>
          <a:p>
            <a:pPr marL="342900" lvl="1" indent="0">
              <a:buNone/>
            </a:pPr>
            <a:r>
              <a:rPr lang="en-US" dirty="0"/>
              <a:t>If we think adopt a biopsychosocial model of depression then our measure should include items that tap into this model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Concurrent validity</a:t>
            </a:r>
          </a:p>
          <a:p>
            <a:pPr marL="342900" lvl="1" indent="0">
              <a:buNone/>
            </a:pPr>
            <a:r>
              <a:rPr lang="en-US" dirty="0"/>
              <a:t>Tells us if the measure differentiates people who are theoretically supposed to be different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EDCA0-8E38-7F4A-BBE1-71DD6570ED7D}"/>
              </a:ext>
            </a:extLst>
          </p:cNvPr>
          <p:cNvSpPr/>
          <p:nvPr/>
        </p:nvSpPr>
        <p:spPr>
          <a:xfrm>
            <a:off x="628650" y="1825625"/>
            <a:ext cx="7797595" cy="2559562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3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6858"/>
            <a:ext cx="8042276" cy="1336956"/>
          </a:xfrm>
        </p:spPr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1098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Concurrent validity</a:t>
            </a:r>
          </a:p>
          <a:p>
            <a:pPr marL="342900" lvl="1" indent="0">
              <a:buNone/>
            </a:pPr>
            <a:r>
              <a:rPr lang="en-US" dirty="0"/>
              <a:t>Tells us if the measure differentiates people who are theoretically supposed to be different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56583" y="2901652"/>
            <a:ext cx="3429000" cy="369331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 was bothered by things that usually don't bother me.</a:t>
            </a:r>
          </a:p>
          <a:p>
            <a:pPr marL="342900" indent="-342900">
              <a:buAutoNum type="arabicPeriod"/>
            </a:pPr>
            <a:r>
              <a:rPr lang="en-US" dirty="0"/>
              <a:t>I had trouble keeping my mind on what I was doing.</a:t>
            </a:r>
          </a:p>
          <a:p>
            <a:pPr marL="342900" indent="-342900">
              <a:buAutoNum type="arabicPeriod"/>
            </a:pPr>
            <a:r>
              <a:rPr lang="en-US" dirty="0"/>
              <a:t>I felt depressed.</a:t>
            </a:r>
          </a:p>
          <a:p>
            <a:pPr marL="342900" indent="-342900">
              <a:buAutoNum type="arabicPeriod"/>
            </a:pPr>
            <a:r>
              <a:rPr lang="en-US" dirty="0"/>
              <a:t>I felt that everything I did was an effort.</a:t>
            </a:r>
          </a:p>
          <a:p>
            <a:pPr marL="342900" indent="-342900">
              <a:buAutoNum type="arabicPeriod"/>
            </a:pPr>
            <a:r>
              <a:rPr lang="en-US" dirty="0"/>
              <a:t>I felt hopeful about the future. </a:t>
            </a:r>
          </a:p>
          <a:p>
            <a:pPr marL="342900" indent="-342900">
              <a:buAutoNum type="arabicPeriod"/>
            </a:pPr>
            <a:r>
              <a:rPr lang="en-US" dirty="0"/>
              <a:t>I felt fearful. </a:t>
            </a:r>
          </a:p>
          <a:p>
            <a:pPr marL="342900" indent="-342900">
              <a:buAutoNum type="arabicPeriod"/>
            </a:pPr>
            <a:r>
              <a:rPr lang="en-US" dirty="0"/>
              <a:t>My sleep was restless. </a:t>
            </a:r>
          </a:p>
          <a:p>
            <a:pPr marL="342900" indent="-342900">
              <a:buAutoNum type="arabicPeriod"/>
            </a:pPr>
            <a:r>
              <a:rPr lang="en-US" dirty="0"/>
              <a:t>I was happy. </a:t>
            </a:r>
          </a:p>
          <a:p>
            <a:pPr marL="342900" indent="-342900">
              <a:buAutoNum type="arabicPeriod"/>
            </a:pPr>
            <a:r>
              <a:rPr lang="en-US" dirty="0"/>
              <a:t>I felt lonely. </a:t>
            </a:r>
          </a:p>
          <a:p>
            <a:pPr marL="342900" indent="-342900">
              <a:buAutoNum type="arabicPeriod"/>
            </a:pPr>
            <a:r>
              <a:rPr lang="en-US" dirty="0"/>
              <a:t>I could not "get going."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8996" y="2532320"/>
            <a:ext cx="258417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CES-D-R 10 Depression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0831"/>
              </p:ext>
            </p:extLst>
          </p:nvPr>
        </p:nvGraphicFramePr>
        <p:xfrm>
          <a:off x="814595" y="3231265"/>
          <a:ext cx="1358348" cy="356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3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23.75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02002"/>
              </p:ext>
            </p:extLst>
          </p:nvPr>
        </p:nvGraphicFramePr>
        <p:xfrm>
          <a:off x="3132897" y="3231265"/>
          <a:ext cx="1358348" cy="3566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69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7.40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3267" y="2861933"/>
            <a:ext cx="16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Depressed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7245" y="2867569"/>
            <a:ext cx="16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Not Depressed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34" y="2093788"/>
            <a:ext cx="1290825" cy="8338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43847" y="1568813"/>
            <a:ext cx="932864" cy="1334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2919" y="2023904"/>
            <a:ext cx="819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5399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1"/>
      <p:bldP spid="9" grpId="1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eliability Validity Bullseye.png">
            <a:extLst>
              <a:ext uri="{FF2B5EF4-FFF2-40B4-BE49-F238E27FC236}">
                <a16:creationId xmlns:a16="http://schemas.microsoft.com/office/drawing/2014/main" id="{986E3626-69C5-6844-8E30-AEAC59D24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9" t="49817"/>
          <a:stretch/>
        </p:blipFill>
        <p:spPr>
          <a:xfrm>
            <a:off x="3083171" y="3504064"/>
            <a:ext cx="2265577" cy="2672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Convergent validity</a:t>
            </a:r>
          </a:p>
          <a:p>
            <a:pPr marL="342900" lvl="1" indent="0">
              <a:buNone/>
            </a:pPr>
            <a:r>
              <a:rPr lang="en-US" dirty="0"/>
              <a:t>Our measure </a:t>
            </a:r>
            <a:r>
              <a:rPr lang="en-US" b="1" i="1" dirty="0"/>
              <a:t>should</a:t>
            </a:r>
            <a:r>
              <a:rPr lang="en-US" dirty="0"/>
              <a:t> be related to other measures that assess a similar construct</a:t>
            </a:r>
          </a:p>
          <a:p>
            <a:pPr marL="342900" lvl="1" indent="0">
              <a:buNone/>
            </a:pPr>
            <a:r>
              <a:rPr lang="en-US" dirty="0"/>
              <a:t>Scores from multiple personality scales should be related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022048-1ED3-034F-9096-51DCCB446B1B}"/>
              </a:ext>
            </a:extLst>
          </p:cNvPr>
          <p:cNvSpPr/>
          <p:nvPr/>
        </p:nvSpPr>
        <p:spPr>
          <a:xfrm>
            <a:off x="4011563" y="4537505"/>
            <a:ext cx="481780" cy="486779"/>
          </a:xfrm>
          <a:prstGeom prst="ellipse">
            <a:avLst/>
          </a:prstGeom>
          <a:solidFill>
            <a:srgbClr val="D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483B95-45F4-2E4C-B517-FF334D21DB82}"/>
              </a:ext>
            </a:extLst>
          </p:cNvPr>
          <p:cNvSpPr/>
          <p:nvPr/>
        </p:nvSpPr>
        <p:spPr>
          <a:xfrm>
            <a:off x="3083171" y="3651175"/>
            <a:ext cx="2256501" cy="2259438"/>
          </a:xfrm>
          <a:prstGeom prst="ellipse">
            <a:avLst/>
          </a:prstGeom>
          <a:solidFill>
            <a:srgbClr val="D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A008-4687-F94F-BD9C-EF9FBF31EFED}"/>
              </a:ext>
            </a:extLst>
          </p:cNvPr>
          <p:cNvSpPr txBox="1"/>
          <p:nvPr/>
        </p:nvSpPr>
        <p:spPr>
          <a:xfrm>
            <a:off x="3242943" y="4416792"/>
            <a:ext cx="193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Mini IPIP Conscientiousness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26C186-FC80-8C48-A906-B8C4590D02D2}"/>
              </a:ext>
            </a:extLst>
          </p:cNvPr>
          <p:cNvSpPr/>
          <p:nvPr/>
        </p:nvSpPr>
        <p:spPr>
          <a:xfrm>
            <a:off x="299887" y="3610238"/>
            <a:ext cx="2256501" cy="2259438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09C-13AA-BC45-9DFE-6450AF739F49}"/>
              </a:ext>
            </a:extLst>
          </p:cNvPr>
          <p:cNvSpPr txBox="1"/>
          <p:nvPr/>
        </p:nvSpPr>
        <p:spPr>
          <a:xfrm>
            <a:off x="459659" y="4375855"/>
            <a:ext cx="1936955" cy="646331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BFI Conscientiousness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256B9-DA6B-634E-96C4-784AA57FEBC9}"/>
              </a:ext>
            </a:extLst>
          </p:cNvPr>
          <p:cNvSpPr txBox="1"/>
          <p:nvPr/>
        </p:nvSpPr>
        <p:spPr>
          <a:xfrm>
            <a:off x="450582" y="4383465"/>
            <a:ext cx="1936955" cy="646331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NEO-FFI Conscientiousness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E9D506-D50E-DB4D-AC93-78C493A66A11}"/>
              </a:ext>
            </a:extLst>
          </p:cNvPr>
          <p:cNvSpPr txBox="1"/>
          <p:nvPr/>
        </p:nvSpPr>
        <p:spPr>
          <a:xfrm>
            <a:off x="459658" y="4391075"/>
            <a:ext cx="1936955" cy="646331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BFI-S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Conscientiousness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606E87-E3AC-C34E-9E44-4053C15EFC33}"/>
              </a:ext>
            </a:extLst>
          </p:cNvPr>
          <p:cNvSpPr txBox="1"/>
          <p:nvPr/>
        </p:nvSpPr>
        <p:spPr>
          <a:xfrm>
            <a:off x="5713157" y="3060177"/>
            <a:ext cx="2802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BFI-S Conscientiousness: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a thorough worker.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tend to be lazy (-)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carry out tasks efficiently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B1011-1DA3-A640-A2CC-A7C4ADF51568}"/>
              </a:ext>
            </a:extLst>
          </p:cNvPr>
          <p:cNvSpPr txBox="1"/>
          <p:nvPr/>
        </p:nvSpPr>
        <p:spPr>
          <a:xfrm>
            <a:off x="5713156" y="4618570"/>
            <a:ext cx="3130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Mini IPIP Conscientiousness: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get chores done right away.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like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forget to put things back in their proper place (-)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make a mess of things (-)</a:t>
            </a:r>
          </a:p>
        </p:txBody>
      </p:sp>
    </p:spTree>
    <p:extLst>
      <p:ext uri="{BB962C8B-B14F-4D97-AF65-F5344CB8AC3E}">
        <p14:creationId xmlns:p14="http://schemas.microsoft.com/office/powerpoint/2010/main" val="30424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18" grpId="0" animBg="1"/>
      <p:bldP spid="19" grpId="0" animBg="1"/>
      <p:bldP spid="24" grpId="0" animBg="1"/>
      <p:bldP spid="25" grpId="0" animBg="1"/>
      <p:bldP spid="14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Convergent validity</a:t>
            </a:r>
          </a:p>
          <a:p>
            <a:pPr marL="342900" lvl="1" indent="0">
              <a:buNone/>
            </a:pPr>
            <a:r>
              <a:rPr lang="en-US" dirty="0"/>
              <a:t>Our measure </a:t>
            </a:r>
            <a:r>
              <a:rPr lang="en-US" b="1" i="1" dirty="0"/>
              <a:t>should</a:t>
            </a:r>
            <a:r>
              <a:rPr lang="en-US" dirty="0"/>
              <a:t> be related to other measures that assess a similar construct</a:t>
            </a:r>
          </a:p>
          <a:p>
            <a:pPr marL="342900" lvl="1" indent="0">
              <a:buNone/>
            </a:pPr>
            <a:r>
              <a:rPr lang="en-US" dirty="0"/>
              <a:t>Scores from multiple personality scales should be related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483B95-45F4-2E4C-B517-FF334D21DB82}"/>
              </a:ext>
            </a:extLst>
          </p:cNvPr>
          <p:cNvSpPr/>
          <p:nvPr/>
        </p:nvSpPr>
        <p:spPr>
          <a:xfrm>
            <a:off x="3128501" y="3729834"/>
            <a:ext cx="2256501" cy="2259438"/>
          </a:xfrm>
          <a:prstGeom prst="ellipse">
            <a:avLst/>
          </a:prstGeom>
          <a:solidFill>
            <a:srgbClr val="D50000">
              <a:alpha val="6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26C186-FC80-8C48-A906-B8C4590D02D2}"/>
              </a:ext>
            </a:extLst>
          </p:cNvPr>
          <p:cNvSpPr/>
          <p:nvPr/>
        </p:nvSpPr>
        <p:spPr>
          <a:xfrm>
            <a:off x="3128501" y="3402157"/>
            <a:ext cx="2256501" cy="2259438"/>
          </a:xfrm>
          <a:prstGeom prst="ellipse">
            <a:avLst/>
          </a:prstGeom>
          <a:solidFill>
            <a:srgbClr val="0432FF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009C-13AA-BC45-9DFE-6450AF739F49}"/>
              </a:ext>
            </a:extLst>
          </p:cNvPr>
          <p:cNvSpPr txBox="1"/>
          <p:nvPr/>
        </p:nvSpPr>
        <p:spPr>
          <a:xfrm>
            <a:off x="3288273" y="3885545"/>
            <a:ext cx="193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BFI Conscientiousness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1A008-4687-F94F-BD9C-EF9FBF31EFED}"/>
              </a:ext>
            </a:extLst>
          </p:cNvPr>
          <p:cNvSpPr txBox="1"/>
          <p:nvPr/>
        </p:nvSpPr>
        <p:spPr>
          <a:xfrm>
            <a:off x="3277827" y="4773570"/>
            <a:ext cx="193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Mini IPIP Conscientiousness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8F07A5-1B3C-4F42-BF43-B99B1C08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96" y="2992636"/>
            <a:ext cx="5455508" cy="37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i="1" dirty="0">
                <a:solidFill>
                  <a:srgbClr val="0432FF"/>
                </a:solidFill>
              </a:rPr>
              <a:t>Reliability helps us figure out if our measure is consistent or stable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Measured Score = </a:t>
            </a:r>
            <a:r>
              <a:rPr lang="en-US" b="1" dirty="0">
                <a:solidFill>
                  <a:srgbClr val="00B050"/>
                </a:solidFill>
              </a:rPr>
              <a:t>True score </a:t>
            </a:r>
            <a:r>
              <a:rPr lang="en-US" b="1" dirty="0"/>
              <a:t>+</a:t>
            </a:r>
            <a:r>
              <a:rPr lang="en-US" b="1" dirty="0">
                <a:solidFill>
                  <a:srgbClr val="FF0000"/>
                </a:solidFill>
              </a:rPr>
              <a:t> Error</a:t>
            </a:r>
          </a:p>
          <a:p>
            <a:pPr marL="0" indent="0">
              <a:buNone/>
            </a:pPr>
            <a:r>
              <a:rPr lang="en-US" dirty="0"/>
              <a:t>Reliable measures have low measurement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Reliable</a:t>
            </a:r>
            <a:r>
              <a:rPr lang="en-US" dirty="0"/>
              <a:t>: Measured Score = </a:t>
            </a:r>
            <a:r>
              <a:rPr lang="en-US" sz="3200" b="1" dirty="0">
                <a:solidFill>
                  <a:srgbClr val="00B050"/>
                </a:solidFill>
              </a:rPr>
              <a:t>True score </a:t>
            </a:r>
            <a:r>
              <a:rPr lang="en-US" sz="2000" b="1" dirty="0"/>
              <a:t>+ </a:t>
            </a:r>
            <a:r>
              <a:rPr lang="en-US" sz="1400" b="1" dirty="0">
                <a:solidFill>
                  <a:srgbClr val="FF0000"/>
                </a:solidFill>
              </a:rPr>
              <a:t>Error </a:t>
            </a:r>
          </a:p>
          <a:p>
            <a:pPr marL="0" indent="0">
              <a:buNone/>
            </a:pPr>
            <a:r>
              <a:rPr lang="en-US" b="1" dirty="0"/>
              <a:t>Unreliable</a:t>
            </a:r>
            <a:r>
              <a:rPr lang="en-US" dirty="0"/>
              <a:t>: Measured Score = </a:t>
            </a:r>
            <a:r>
              <a:rPr lang="en-US" sz="1600" b="1" dirty="0">
                <a:solidFill>
                  <a:srgbClr val="00B050"/>
                </a:solidFill>
              </a:rPr>
              <a:t>True score </a:t>
            </a:r>
            <a:r>
              <a:rPr lang="en-US" sz="1600" b="1" dirty="0"/>
              <a:t>+ </a:t>
            </a:r>
            <a:r>
              <a:rPr lang="en-US" sz="3200" b="1" dirty="0">
                <a:solidFill>
                  <a:srgbClr val="FF0000"/>
                </a:solidFill>
              </a:rPr>
              <a:t>Error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Divergent validity</a:t>
            </a:r>
          </a:p>
          <a:p>
            <a:pPr lvl="1"/>
            <a:r>
              <a:rPr lang="en-US" dirty="0"/>
              <a:t>Our measure should </a:t>
            </a:r>
            <a:r>
              <a:rPr lang="en-US" b="1" i="1" dirty="0"/>
              <a:t>not</a:t>
            </a:r>
            <a:r>
              <a:rPr lang="en-US" dirty="0"/>
              <a:t> be related to other measures that assess different constructs</a:t>
            </a:r>
          </a:p>
          <a:p>
            <a:pPr lvl="1"/>
            <a:r>
              <a:rPr lang="en-US" dirty="0"/>
              <a:t>Scores from measures that assess different facets of personality should be different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53841-88E0-1D41-BBAB-5B3EF29C2BDE}"/>
              </a:ext>
            </a:extLst>
          </p:cNvPr>
          <p:cNvSpPr txBox="1"/>
          <p:nvPr/>
        </p:nvSpPr>
        <p:spPr>
          <a:xfrm>
            <a:off x="5713157" y="4001294"/>
            <a:ext cx="2802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BFI-S Conscientiousness: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a thorough worker.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tend to be lazy (-)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carry out tasks efficiently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68EEF0-31F6-5B4A-8B81-62256219BCAB}"/>
              </a:ext>
            </a:extLst>
          </p:cNvPr>
          <p:cNvGrpSpPr/>
          <p:nvPr/>
        </p:nvGrpSpPr>
        <p:grpSpPr>
          <a:xfrm>
            <a:off x="3083171" y="3651175"/>
            <a:ext cx="2256501" cy="2259438"/>
            <a:chOff x="3083171" y="3651175"/>
            <a:chExt cx="2256501" cy="22594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62368E-D79F-BA4D-9701-DF170A97F048}"/>
                </a:ext>
              </a:extLst>
            </p:cNvPr>
            <p:cNvSpPr/>
            <p:nvPr/>
          </p:nvSpPr>
          <p:spPr>
            <a:xfrm>
              <a:off x="3083171" y="3651175"/>
              <a:ext cx="2256501" cy="2259438"/>
            </a:xfrm>
            <a:prstGeom prst="ellipse">
              <a:avLst/>
            </a:prstGeom>
            <a:solidFill>
              <a:srgbClr val="D5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60842E-1A24-CA4C-ABD2-B982AE0594B0}"/>
                </a:ext>
              </a:extLst>
            </p:cNvPr>
            <p:cNvSpPr txBox="1"/>
            <p:nvPr/>
          </p:nvSpPr>
          <p:spPr>
            <a:xfrm>
              <a:off x="3242943" y="4416792"/>
              <a:ext cx="19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BFI-S Conscientiousness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0ECE6D8-09D3-764E-BBB9-B28FB957AB70}"/>
              </a:ext>
            </a:extLst>
          </p:cNvPr>
          <p:cNvSpPr/>
          <p:nvPr/>
        </p:nvSpPr>
        <p:spPr>
          <a:xfrm>
            <a:off x="299887" y="3610238"/>
            <a:ext cx="2256501" cy="2259438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BBD46-E216-6448-AF24-3FDF18112EEE}"/>
              </a:ext>
            </a:extLst>
          </p:cNvPr>
          <p:cNvSpPr txBox="1"/>
          <p:nvPr/>
        </p:nvSpPr>
        <p:spPr>
          <a:xfrm>
            <a:off x="459658" y="4391075"/>
            <a:ext cx="1936955" cy="646331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BFI-S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Extraversion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6D552-DE19-C84D-9DC4-113EC0B1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44" y="3080055"/>
            <a:ext cx="5548183" cy="37779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42C6F7-1B24-F040-B53D-B0D68C4AB75A}"/>
              </a:ext>
            </a:extLst>
          </p:cNvPr>
          <p:cNvSpPr/>
          <p:nvPr/>
        </p:nvSpPr>
        <p:spPr>
          <a:xfrm>
            <a:off x="6388443" y="7541"/>
            <a:ext cx="2704522" cy="14604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Let’s go to JASP</a:t>
            </a:r>
          </a:p>
        </p:txBody>
      </p:sp>
    </p:spTree>
    <p:extLst>
      <p:ext uri="{BB962C8B-B14F-4D97-AF65-F5344CB8AC3E}">
        <p14:creationId xmlns:p14="http://schemas.microsoft.com/office/powerpoint/2010/main" val="25963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Divergent validity</a:t>
            </a:r>
          </a:p>
          <a:p>
            <a:pPr lvl="1"/>
            <a:r>
              <a:rPr lang="en-US" dirty="0"/>
              <a:t>Our measure should </a:t>
            </a:r>
            <a:r>
              <a:rPr lang="en-US" b="1" i="1" dirty="0"/>
              <a:t>not</a:t>
            </a:r>
            <a:r>
              <a:rPr lang="en-US" dirty="0"/>
              <a:t> be related to other measures that assess different constructs</a:t>
            </a:r>
          </a:p>
          <a:p>
            <a:pPr lvl="1"/>
            <a:r>
              <a:rPr lang="en-US" dirty="0"/>
              <a:t>Scores from measures that assess different facets of personality should be different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53841-88E0-1D41-BBAB-5B3EF29C2BDE}"/>
              </a:ext>
            </a:extLst>
          </p:cNvPr>
          <p:cNvSpPr txBox="1"/>
          <p:nvPr/>
        </p:nvSpPr>
        <p:spPr>
          <a:xfrm>
            <a:off x="5713157" y="3178216"/>
            <a:ext cx="2802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BFI-S Extraversion: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communicative.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sociable.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reserved. (-)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68EEF0-31F6-5B4A-8B81-62256219BCAB}"/>
              </a:ext>
            </a:extLst>
          </p:cNvPr>
          <p:cNvGrpSpPr/>
          <p:nvPr/>
        </p:nvGrpSpPr>
        <p:grpSpPr>
          <a:xfrm>
            <a:off x="3083171" y="3651175"/>
            <a:ext cx="2256501" cy="2259438"/>
            <a:chOff x="3083171" y="3651175"/>
            <a:chExt cx="2256501" cy="2259438"/>
          </a:xfrm>
          <a:solidFill>
            <a:srgbClr val="C00000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62368E-D79F-BA4D-9701-DF170A97F048}"/>
                </a:ext>
              </a:extLst>
            </p:cNvPr>
            <p:cNvSpPr/>
            <p:nvPr/>
          </p:nvSpPr>
          <p:spPr>
            <a:xfrm>
              <a:off x="3083171" y="3651175"/>
              <a:ext cx="2256501" cy="2259438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60842E-1A24-CA4C-ABD2-B982AE0594B0}"/>
                </a:ext>
              </a:extLst>
            </p:cNvPr>
            <p:cNvSpPr txBox="1"/>
            <p:nvPr/>
          </p:nvSpPr>
          <p:spPr>
            <a:xfrm>
              <a:off x="3242943" y="4416792"/>
              <a:ext cx="193695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BFI-S Conscientiousness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0ECE6D8-09D3-764E-BBB9-B28FB957AB70}"/>
              </a:ext>
            </a:extLst>
          </p:cNvPr>
          <p:cNvSpPr/>
          <p:nvPr/>
        </p:nvSpPr>
        <p:spPr>
          <a:xfrm>
            <a:off x="299887" y="3610238"/>
            <a:ext cx="2256501" cy="2259438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BBD46-E216-6448-AF24-3FDF18112EEE}"/>
              </a:ext>
            </a:extLst>
          </p:cNvPr>
          <p:cNvSpPr txBox="1"/>
          <p:nvPr/>
        </p:nvSpPr>
        <p:spPr>
          <a:xfrm>
            <a:off x="459658" y="4391075"/>
            <a:ext cx="1936955" cy="646331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BFI-S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Extraversion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42C6F7-1B24-F040-B53D-B0D68C4AB75A}"/>
              </a:ext>
            </a:extLst>
          </p:cNvPr>
          <p:cNvSpPr/>
          <p:nvPr/>
        </p:nvSpPr>
        <p:spPr>
          <a:xfrm>
            <a:off x="6388443" y="7541"/>
            <a:ext cx="2704522" cy="14604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Let’s go to JASP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53841-88E0-1D41-BBAB-5B3EF29C2BDE}"/>
              </a:ext>
            </a:extLst>
          </p:cNvPr>
          <p:cNvSpPr txBox="1"/>
          <p:nvPr/>
        </p:nvSpPr>
        <p:spPr>
          <a:xfrm>
            <a:off x="5713157" y="5037406"/>
            <a:ext cx="316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BFI-S Conscientiousness: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a thorough worker.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tend to be lazy (-)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carry out tasks efficiently</a:t>
            </a:r>
          </a:p>
        </p:txBody>
      </p:sp>
    </p:spTree>
    <p:extLst>
      <p:ext uri="{BB962C8B-B14F-4D97-AF65-F5344CB8AC3E}">
        <p14:creationId xmlns:p14="http://schemas.microsoft.com/office/powerpoint/2010/main" val="33653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AD557A-1ABB-1147-AF12-D0BAC3A2297F}"/>
              </a:ext>
            </a:extLst>
          </p:cNvPr>
          <p:cNvCxnSpPr>
            <a:endCxn id="7" idx="2"/>
          </p:cNvCxnSpPr>
          <p:nvPr/>
        </p:nvCxnSpPr>
        <p:spPr>
          <a:xfrm flipV="1">
            <a:off x="5428163" y="4114408"/>
            <a:ext cx="1882739" cy="8803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BE5ED6-C1C8-3C45-A2D2-7DF51AEA331F}"/>
              </a:ext>
            </a:extLst>
          </p:cNvPr>
          <p:cNvCxnSpPr>
            <a:endCxn id="9" idx="2"/>
          </p:cNvCxnSpPr>
          <p:nvPr/>
        </p:nvCxnSpPr>
        <p:spPr>
          <a:xfrm flipV="1">
            <a:off x="5428161" y="5002363"/>
            <a:ext cx="707020" cy="3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BCED69-E8C5-9A4D-9BCE-EA957D2D43FC}"/>
              </a:ext>
            </a:extLst>
          </p:cNvPr>
          <p:cNvCxnSpPr>
            <a:stCxn id="5" idx="6"/>
          </p:cNvCxnSpPr>
          <p:nvPr/>
        </p:nvCxnSpPr>
        <p:spPr>
          <a:xfrm>
            <a:off x="5428163" y="4997203"/>
            <a:ext cx="1924987" cy="10594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Predictive validity</a:t>
            </a:r>
          </a:p>
          <a:p>
            <a:pPr marL="342900" lvl="1" indent="0">
              <a:buNone/>
            </a:pPr>
            <a:r>
              <a:rPr lang="en-US" dirty="0"/>
              <a:t>How does our measure predict scores on another measure assessed at a future time</a:t>
            </a:r>
          </a:p>
          <a:p>
            <a:pPr lvl="1"/>
            <a:r>
              <a:rPr lang="en-US" dirty="0"/>
              <a:t>Our measure of depression should predict loneliness at a future time</a:t>
            </a:r>
          </a:p>
          <a:p>
            <a:pPr lvl="1"/>
            <a:r>
              <a:rPr lang="en-US" dirty="0"/>
              <a:t>Subscales from the Big-5 data should predict or be related to other constructs (e.g., friendship)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6D7835-7BE7-C748-834F-7DE79CE51F10}"/>
              </a:ext>
            </a:extLst>
          </p:cNvPr>
          <p:cNvGrpSpPr/>
          <p:nvPr/>
        </p:nvGrpSpPr>
        <p:grpSpPr>
          <a:xfrm>
            <a:off x="3171662" y="3867484"/>
            <a:ext cx="2256501" cy="2259438"/>
            <a:chOff x="3083171" y="3651175"/>
            <a:chExt cx="2256501" cy="225943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52F380-A0FF-B042-A20C-00E0B798EDFC}"/>
                </a:ext>
              </a:extLst>
            </p:cNvPr>
            <p:cNvSpPr/>
            <p:nvPr/>
          </p:nvSpPr>
          <p:spPr>
            <a:xfrm>
              <a:off x="3083171" y="3651175"/>
              <a:ext cx="2256501" cy="2259438"/>
            </a:xfrm>
            <a:prstGeom prst="ellipse">
              <a:avLst/>
            </a:prstGeom>
            <a:solidFill>
              <a:srgbClr val="D5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DA07C3-8337-9A44-94E3-76CFFDE9899C}"/>
                </a:ext>
              </a:extLst>
            </p:cNvPr>
            <p:cNvSpPr txBox="1"/>
            <p:nvPr/>
          </p:nvSpPr>
          <p:spPr>
            <a:xfrm>
              <a:off x="3242943" y="4416792"/>
              <a:ext cx="19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BFI-S Conscientiousness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6976713-3EE8-024D-98CE-128EAFE5EB7D}"/>
              </a:ext>
            </a:extLst>
          </p:cNvPr>
          <p:cNvSpPr/>
          <p:nvPr/>
        </p:nvSpPr>
        <p:spPr>
          <a:xfrm>
            <a:off x="7310902" y="3457215"/>
            <a:ext cx="1292939" cy="1314385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D2C07F-BC32-7B43-948A-DF891FCE8127}"/>
              </a:ext>
            </a:extLst>
          </p:cNvPr>
          <p:cNvSpPr/>
          <p:nvPr/>
        </p:nvSpPr>
        <p:spPr>
          <a:xfrm>
            <a:off x="6135181" y="4345170"/>
            <a:ext cx="1292939" cy="1314385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F42BD-F571-5544-B662-655AEF969D9A}"/>
              </a:ext>
            </a:extLst>
          </p:cNvPr>
          <p:cNvSpPr/>
          <p:nvPr/>
        </p:nvSpPr>
        <p:spPr>
          <a:xfrm>
            <a:off x="7353150" y="5279432"/>
            <a:ext cx="1292939" cy="1314385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4C7A0-213F-674B-ACEA-25D901206C0E}"/>
              </a:ext>
            </a:extLst>
          </p:cNvPr>
          <p:cNvSpPr txBox="1"/>
          <p:nvPr/>
        </p:nvSpPr>
        <p:spPr>
          <a:xfrm>
            <a:off x="6239647" y="4817696"/>
            <a:ext cx="108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50707-80BD-8746-BB0B-1C14C88AF0D2}"/>
              </a:ext>
            </a:extLst>
          </p:cNvPr>
          <p:cNvSpPr txBox="1"/>
          <p:nvPr/>
        </p:nvSpPr>
        <p:spPr>
          <a:xfrm>
            <a:off x="7428120" y="3929741"/>
            <a:ext cx="108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GPA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465E-9FF3-8D42-A181-BF7B6D0D9371}"/>
              </a:ext>
            </a:extLst>
          </p:cNvPr>
          <p:cNvSpPr txBox="1"/>
          <p:nvPr/>
        </p:nvSpPr>
        <p:spPr>
          <a:xfrm>
            <a:off x="7255902" y="5659555"/>
            <a:ext cx="149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Relationship Satisfaction</a:t>
            </a:r>
          </a:p>
        </p:txBody>
      </p:sp>
    </p:spTree>
    <p:extLst>
      <p:ext uri="{BB962C8B-B14F-4D97-AF65-F5344CB8AC3E}">
        <p14:creationId xmlns:p14="http://schemas.microsoft.com/office/powerpoint/2010/main" val="6302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8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Reliability</a:t>
            </a:r>
            <a:r>
              <a:rPr lang="en-US" dirty="0"/>
              <a:t>: Are we measuring things well?</a:t>
            </a:r>
          </a:p>
          <a:p>
            <a:pPr marL="342900" lvl="1" indent="0">
              <a:buNone/>
            </a:pPr>
            <a:r>
              <a:rPr lang="en-US" dirty="0"/>
              <a:t>Internal Consistency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Validity</a:t>
            </a:r>
            <a:r>
              <a:rPr lang="en-US" dirty="0"/>
              <a:t>: Are we measuring what we think we are?</a:t>
            </a:r>
          </a:p>
          <a:p>
            <a:pPr marL="342900" lvl="1" indent="0">
              <a:buNone/>
            </a:pPr>
            <a:r>
              <a:rPr lang="en-US" dirty="0"/>
              <a:t>Face validity</a:t>
            </a:r>
          </a:p>
          <a:p>
            <a:pPr marL="342900" lvl="1" indent="0">
              <a:buNone/>
            </a:pPr>
            <a:r>
              <a:rPr lang="en-US" dirty="0"/>
              <a:t>Content Validity</a:t>
            </a:r>
          </a:p>
          <a:p>
            <a:pPr marL="342900" lvl="1" indent="0">
              <a:buNone/>
            </a:pPr>
            <a:r>
              <a:rPr lang="en-US" dirty="0"/>
              <a:t>Concurrent Validity</a:t>
            </a:r>
          </a:p>
          <a:p>
            <a:pPr marL="342900" lvl="1" indent="0">
              <a:buNone/>
            </a:pPr>
            <a:r>
              <a:rPr lang="en-US" dirty="0"/>
              <a:t>Convergent Validity</a:t>
            </a:r>
          </a:p>
          <a:p>
            <a:pPr marL="342900" lvl="1" indent="0">
              <a:buNone/>
            </a:pPr>
            <a:r>
              <a:rPr lang="en-US" dirty="0"/>
              <a:t>Divergent Validity</a:t>
            </a:r>
          </a:p>
          <a:p>
            <a:pPr marL="342900" lvl="1" indent="0">
              <a:buNone/>
            </a:pPr>
            <a:r>
              <a:rPr lang="en-US" dirty="0"/>
              <a:t>Predictive Validity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79" y="1027907"/>
            <a:ext cx="2221822" cy="486023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13123" y="632370"/>
            <a:ext cx="2256501" cy="2587115"/>
            <a:chOff x="3128501" y="3402157"/>
            <a:chExt cx="2256501" cy="25871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483B95-45F4-2E4C-B517-FF334D21DB82}"/>
                </a:ext>
              </a:extLst>
            </p:cNvPr>
            <p:cNvSpPr/>
            <p:nvPr/>
          </p:nvSpPr>
          <p:spPr>
            <a:xfrm>
              <a:off x="3128501" y="3729834"/>
              <a:ext cx="2256501" cy="2259438"/>
            </a:xfrm>
            <a:prstGeom prst="ellipse">
              <a:avLst/>
            </a:prstGeom>
            <a:solidFill>
              <a:srgbClr val="D50000">
                <a:alpha val="6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26C186-FC80-8C48-A906-B8C4590D02D2}"/>
                </a:ext>
              </a:extLst>
            </p:cNvPr>
            <p:cNvSpPr/>
            <p:nvPr/>
          </p:nvSpPr>
          <p:spPr>
            <a:xfrm>
              <a:off x="3128501" y="3402157"/>
              <a:ext cx="2256501" cy="2259438"/>
            </a:xfrm>
            <a:prstGeom prst="ellipse">
              <a:avLst/>
            </a:prstGeom>
            <a:solidFill>
              <a:srgbClr val="0432FF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A6009C-13AA-BC45-9DFE-6450AF739F49}"/>
                </a:ext>
              </a:extLst>
            </p:cNvPr>
            <p:cNvSpPr txBox="1"/>
            <p:nvPr/>
          </p:nvSpPr>
          <p:spPr>
            <a:xfrm>
              <a:off x="3288273" y="3885545"/>
              <a:ext cx="19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BFI Conscientiousness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E1A008-4687-F94F-BD9C-EF9FBF31EFED}"/>
                </a:ext>
              </a:extLst>
            </p:cNvPr>
            <p:cNvSpPr txBox="1"/>
            <p:nvPr/>
          </p:nvSpPr>
          <p:spPr>
            <a:xfrm>
              <a:off x="3277827" y="4773570"/>
              <a:ext cx="1936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BFI-S Conscientiousness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75565" y="3599608"/>
            <a:ext cx="5039785" cy="2300375"/>
            <a:chOff x="299887" y="3610238"/>
            <a:chExt cx="5039785" cy="23003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68EEF0-31F6-5B4A-8B81-62256219BCAB}"/>
                </a:ext>
              </a:extLst>
            </p:cNvPr>
            <p:cNvGrpSpPr/>
            <p:nvPr/>
          </p:nvGrpSpPr>
          <p:grpSpPr>
            <a:xfrm>
              <a:off x="3083171" y="3651175"/>
              <a:ext cx="2256501" cy="2259438"/>
              <a:chOff x="3083171" y="3651175"/>
              <a:chExt cx="2256501" cy="225943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F62368E-D79F-BA4D-9701-DF170A97F048}"/>
                  </a:ext>
                </a:extLst>
              </p:cNvPr>
              <p:cNvSpPr/>
              <p:nvPr/>
            </p:nvSpPr>
            <p:spPr>
              <a:xfrm>
                <a:off x="3083171" y="3651175"/>
                <a:ext cx="2256501" cy="2259438"/>
              </a:xfrm>
              <a:prstGeom prst="ellipse">
                <a:avLst/>
              </a:prstGeom>
              <a:solidFill>
                <a:srgbClr val="D5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60842E-1A24-CA4C-ABD2-B982AE0594B0}"/>
                  </a:ext>
                </a:extLst>
              </p:cNvPr>
              <p:cNvSpPr txBox="1"/>
              <p:nvPr/>
            </p:nvSpPr>
            <p:spPr>
              <a:xfrm>
                <a:off x="3242943" y="4416792"/>
                <a:ext cx="1936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BFI-S Conscientiousness</a:t>
                </a: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ECE6D8-09D3-764E-BBB9-B28FB957AB70}"/>
                </a:ext>
              </a:extLst>
            </p:cNvPr>
            <p:cNvSpPr/>
            <p:nvPr/>
          </p:nvSpPr>
          <p:spPr>
            <a:xfrm>
              <a:off x="299887" y="3610238"/>
              <a:ext cx="2256501" cy="2259438"/>
            </a:xfrm>
            <a:prstGeom prst="ellipse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1BBD46-E216-6448-AF24-3FDF18112EEE}"/>
                </a:ext>
              </a:extLst>
            </p:cNvPr>
            <p:cNvSpPr txBox="1"/>
            <p:nvPr/>
          </p:nvSpPr>
          <p:spPr>
            <a:xfrm>
              <a:off x="459658" y="4391075"/>
              <a:ext cx="1936955" cy="646331"/>
            </a:xfrm>
            <a:prstGeom prst="rect">
              <a:avLst/>
            </a:prstGeom>
            <a:solidFill>
              <a:srgbClr val="0432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BFI-S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Extraversion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76772" y="3283021"/>
            <a:ext cx="5575977" cy="3136602"/>
            <a:chOff x="3171662" y="3457215"/>
            <a:chExt cx="5575977" cy="313660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FAD557A-1ABB-1147-AF12-D0BAC3A2297F}"/>
                </a:ext>
              </a:extLst>
            </p:cNvPr>
            <p:cNvCxnSpPr>
              <a:endCxn id="25" idx="2"/>
            </p:cNvCxnSpPr>
            <p:nvPr/>
          </p:nvCxnSpPr>
          <p:spPr>
            <a:xfrm flipV="1">
              <a:off x="5428163" y="4114408"/>
              <a:ext cx="1882739" cy="8803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BE5ED6-C1C8-3C45-A2D2-7DF51AEA331F}"/>
                </a:ext>
              </a:extLst>
            </p:cNvPr>
            <p:cNvCxnSpPr>
              <a:endCxn id="27" idx="2"/>
            </p:cNvCxnSpPr>
            <p:nvPr/>
          </p:nvCxnSpPr>
          <p:spPr>
            <a:xfrm flipV="1">
              <a:off x="5428161" y="5002363"/>
              <a:ext cx="707020" cy="31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BCED69-E8C5-9A4D-9BCE-EA957D2D43FC}"/>
                </a:ext>
              </a:extLst>
            </p:cNvPr>
            <p:cNvCxnSpPr>
              <a:stCxn id="23" idx="6"/>
            </p:cNvCxnSpPr>
            <p:nvPr/>
          </p:nvCxnSpPr>
          <p:spPr>
            <a:xfrm>
              <a:off x="5428163" y="4997203"/>
              <a:ext cx="1924987" cy="105946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86D7835-7BE7-C748-834F-7DE79CE51F10}"/>
                </a:ext>
              </a:extLst>
            </p:cNvPr>
            <p:cNvGrpSpPr/>
            <p:nvPr/>
          </p:nvGrpSpPr>
          <p:grpSpPr>
            <a:xfrm>
              <a:off x="3171662" y="3867484"/>
              <a:ext cx="2256501" cy="2259438"/>
              <a:chOff x="3083171" y="3651175"/>
              <a:chExt cx="2256501" cy="225943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E52F380-A0FF-B042-A20C-00E0B798EDFC}"/>
                  </a:ext>
                </a:extLst>
              </p:cNvPr>
              <p:cNvSpPr/>
              <p:nvPr/>
            </p:nvSpPr>
            <p:spPr>
              <a:xfrm>
                <a:off x="3083171" y="3651175"/>
                <a:ext cx="2256501" cy="2259438"/>
              </a:xfrm>
              <a:prstGeom prst="ellipse">
                <a:avLst/>
              </a:prstGeom>
              <a:solidFill>
                <a:srgbClr val="D5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DA07C3-8337-9A44-94E3-76CFFDE9899C}"/>
                  </a:ext>
                </a:extLst>
              </p:cNvPr>
              <p:cNvSpPr txBox="1"/>
              <p:nvPr/>
            </p:nvSpPr>
            <p:spPr>
              <a:xfrm>
                <a:off x="3242943" y="4416792"/>
                <a:ext cx="1936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BFI-S Conscientiousness</a:t>
                </a: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6976713-3EE8-024D-98CE-128EAFE5EB7D}"/>
                </a:ext>
              </a:extLst>
            </p:cNvPr>
            <p:cNvSpPr/>
            <p:nvPr/>
          </p:nvSpPr>
          <p:spPr>
            <a:xfrm>
              <a:off x="7310902" y="3457215"/>
              <a:ext cx="1292939" cy="1314385"/>
            </a:xfrm>
            <a:prstGeom prst="ellipse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D2C07F-BC32-7B43-948A-DF891FCE8127}"/>
                </a:ext>
              </a:extLst>
            </p:cNvPr>
            <p:cNvSpPr/>
            <p:nvPr/>
          </p:nvSpPr>
          <p:spPr>
            <a:xfrm>
              <a:off x="6135181" y="4345170"/>
              <a:ext cx="1292939" cy="1314385"/>
            </a:xfrm>
            <a:prstGeom prst="ellipse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D5F42BD-F571-5544-B662-655AEF969D9A}"/>
                </a:ext>
              </a:extLst>
            </p:cNvPr>
            <p:cNvSpPr/>
            <p:nvPr/>
          </p:nvSpPr>
          <p:spPr>
            <a:xfrm>
              <a:off x="7353150" y="5279432"/>
              <a:ext cx="1292939" cy="1314385"/>
            </a:xfrm>
            <a:prstGeom prst="ellipse">
              <a:avLst/>
            </a:pr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74C7A0-213F-674B-ACEA-25D901206C0E}"/>
                </a:ext>
              </a:extLst>
            </p:cNvPr>
            <p:cNvSpPr txBox="1"/>
            <p:nvPr/>
          </p:nvSpPr>
          <p:spPr>
            <a:xfrm>
              <a:off x="6239647" y="4817696"/>
              <a:ext cx="1084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Health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550707-80BD-8746-BB0B-1C14C88AF0D2}"/>
                </a:ext>
              </a:extLst>
            </p:cNvPr>
            <p:cNvSpPr txBox="1"/>
            <p:nvPr/>
          </p:nvSpPr>
          <p:spPr>
            <a:xfrm>
              <a:off x="7428120" y="3929741"/>
              <a:ext cx="1084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GPA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11465E-9FF3-8D42-A181-BF7B6D0D9371}"/>
                </a:ext>
              </a:extLst>
            </p:cNvPr>
            <p:cNvSpPr txBox="1"/>
            <p:nvPr/>
          </p:nvSpPr>
          <p:spPr>
            <a:xfrm>
              <a:off x="7255902" y="5659555"/>
              <a:ext cx="1491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Relationship Satisfaction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866" y="3384095"/>
            <a:ext cx="5374272" cy="2822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48" y="3342987"/>
            <a:ext cx="5582396" cy="314956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55089" y="4643502"/>
            <a:ext cx="1888355" cy="1927337"/>
            <a:chOff x="-930143" y="4358405"/>
            <a:chExt cx="1888355" cy="1927337"/>
          </a:xfrm>
        </p:grpSpPr>
        <p:sp>
          <p:nvSpPr>
            <p:cNvPr id="34" name="Oval 33"/>
            <p:cNvSpPr/>
            <p:nvPr/>
          </p:nvSpPr>
          <p:spPr>
            <a:xfrm>
              <a:off x="-381086" y="4439704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-401408" y="4953899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-930143" y="4358405"/>
              <a:ext cx="1827876" cy="1909977"/>
              <a:chOff x="256773" y="4401922"/>
              <a:chExt cx="1827876" cy="1909977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91623" y="4467911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56773" y="4799768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71922" y="4980056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33039" y="4582210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45351" y="4817337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41622" y="4401922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2679211" y="4383176"/>
            <a:ext cx="3299091" cy="2450956"/>
            <a:chOff x="2695307" y="4404747"/>
            <a:chExt cx="3299091" cy="2450956"/>
          </a:xfrm>
        </p:grpSpPr>
        <p:sp>
          <p:nvSpPr>
            <p:cNvPr id="44" name="Oval 43"/>
            <p:cNvSpPr/>
            <p:nvPr/>
          </p:nvSpPr>
          <p:spPr>
            <a:xfrm>
              <a:off x="3210864" y="4718350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655100" y="4429816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513357" y="4404747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141592" y="4467251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337462" y="5457352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7775" y="5285433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695307" y="5523860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32470" y="5395215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Reliable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22091" y="5272050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Unreliable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799779" y="3602307"/>
            <a:ext cx="4613685" cy="1921028"/>
            <a:chOff x="2171891" y="251104"/>
            <a:chExt cx="3399977" cy="146295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1891" y="776079"/>
              <a:ext cx="1290825" cy="83387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4639004" y="251104"/>
              <a:ext cx="932864" cy="133415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608076" y="706195"/>
              <a:ext cx="819978" cy="100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4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1" grpId="0"/>
      <p:bldP spid="51" grpId="1"/>
      <p:bldP spid="52" grpId="0"/>
      <p:bldP spid="5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i="1" dirty="0">
                <a:solidFill>
                  <a:srgbClr val="C00000"/>
                </a:solidFill>
              </a:rPr>
              <a:t>Validity helps us figure out if we’re actually studying what we intend to study</a:t>
            </a:r>
          </a:p>
        </p:txBody>
      </p:sp>
    </p:spTree>
    <p:extLst>
      <p:ext uri="{BB962C8B-B14F-4D97-AF65-F5344CB8AC3E}">
        <p14:creationId xmlns:p14="http://schemas.microsoft.com/office/powerpoint/2010/main" val="250257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90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Psychometric Intersection </a:t>
            </a:r>
          </a:p>
        </p:txBody>
      </p:sp>
      <p:pic>
        <p:nvPicPr>
          <p:cNvPr id="7" name="Picture 6" descr="Reliability Validity Bullsey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29" y="1181156"/>
            <a:ext cx="4972622" cy="5326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97258" y="6611778"/>
            <a:ext cx="21467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goo.gl</a:t>
            </a:r>
            <a:r>
              <a:rPr lang="en-US" sz="1000" dirty="0"/>
              <a:t>/images/KeDm1R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5FC988-DB4A-624D-A026-54AFE0AF322E}"/>
              </a:ext>
            </a:extLst>
          </p:cNvPr>
          <p:cNvGrpSpPr/>
          <p:nvPr/>
        </p:nvGrpSpPr>
        <p:grpSpPr>
          <a:xfrm>
            <a:off x="4925306" y="3976788"/>
            <a:ext cx="2146742" cy="2181983"/>
            <a:chOff x="2100929" y="1131488"/>
            <a:chExt cx="2146742" cy="2181983"/>
          </a:xfrm>
        </p:grpSpPr>
        <p:pic>
          <p:nvPicPr>
            <p:cNvPr id="5" name="Picture 4" descr="Reliability Validity Bullseye.png">
              <a:extLst>
                <a:ext uri="{FF2B5EF4-FFF2-40B4-BE49-F238E27FC236}">
                  <a16:creationId xmlns:a16="http://schemas.microsoft.com/office/drawing/2014/main" id="{F7264507-435D-1D41-91C8-356992BD6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29" t="52508" b="6527"/>
            <a:stretch/>
          </p:blipFill>
          <p:spPr>
            <a:xfrm>
              <a:off x="2100929" y="1131488"/>
              <a:ext cx="2146742" cy="218198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 descr="Reliability Validity Bullseye.png">
              <a:extLst>
                <a:ext uri="{FF2B5EF4-FFF2-40B4-BE49-F238E27FC236}">
                  <a16:creationId xmlns:a16="http://schemas.microsoft.com/office/drawing/2014/main" id="{88B111F7-4365-A449-B1E6-B7D4E038E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3" t="68092" r="71219" b="20463"/>
            <a:stretch/>
          </p:blipFill>
          <p:spPr>
            <a:xfrm>
              <a:off x="2844918" y="1960840"/>
              <a:ext cx="658763" cy="60960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B0C1AD6-946D-314A-A52A-BA8995B06783}"/>
              </a:ext>
            </a:extLst>
          </p:cNvPr>
          <p:cNvSpPr/>
          <p:nvPr/>
        </p:nvSpPr>
        <p:spPr>
          <a:xfrm>
            <a:off x="1974762" y="3844318"/>
            <a:ext cx="2458065" cy="235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D66597-5EB3-8642-BBB0-F0C47C6B3E84}"/>
              </a:ext>
            </a:extLst>
          </p:cNvPr>
          <p:cNvSpPr/>
          <p:nvPr/>
        </p:nvSpPr>
        <p:spPr>
          <a:xfrm>
            <a:off x="1997732" y="1033995"/>
            <a:ext cx="2458065" cy="235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5D901C-4DF6-3248-AF76-043EC01391F9}"/>
              </a:ext>
            </a:extLst>
          </p:cNvPr>
          <p:cNvSpPr/>
          <p:nvPr/>
        </p:nvSpPr>
        <p:spPr>
          <a:xfrm>
            <a:off x="4890243" y="3943380"/>
            <a:ext cx="2458065" cy="235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94436" y="2042910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836" y="2195310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09104" y="1985810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46113" y="2134851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07284" y="1995910"/>
            <a:ext cx="22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55041" y="1925351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8970" y="1987244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08875" y="2030942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32397" y="2213866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15598" y="1904215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0138" y="2058362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93660" y="2241286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76861" y="1931635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2476" y="1925845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18727" y="1957659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05652" y="2201947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19597" y="2277007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44476" y="2096106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3BABF8-2D7E-1A44-8CD2-0A85C9038E04}"/>
              </a:ext>
            </a:extLst>
          </p:cNvPr>
          <p:cNvSpPr/>
          <p:nvPr/>
        </p:nvSpPr>
        <p:spPr>
          <a:xfrm>
            <a:off x="4826434" y="1004986"/>
            <a:ext cx="2458065" cy="235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9EB060"/>
            </a:solidFill>
          </a:ln>
        </p:spPr>
        <p:txBody>
          <a:bodyPr/>
          <a:lstStyle/>
          <a:p>
            <a:pPr marL="0" indent="0" algn="ctr">
              <a:buNone/>
            </a:pPr>
            <a:endParaRPr lang="en-US" sz="6000" b="1" dirty="0"/>
          </a:p>
          <a:p>
            <a:pPr marL="0" indent="0" algn="ctr">
              <a:buNone/>
            </a:pPr>
            <a:r>
              <a:rPr lang="en-US" sz="8000" b="1" dirty="0">
                <a:solidFill>
                  <a:schemeClr val="accent1"/>
                </a:solidFill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9809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7469-D3AF-774B-8291-DBDCD7B2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3CC18-F1B1-2B43-A888-6ACEA7344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Internal Consistency</a:t>
            </a:r>
          </a:p>
          <a:p>
            <a:pPr marL="342900" lvl="1" indent="0">
              <a:buNone/>
            </a:pPr>
            <a:r>
              <a:rPr lang="en-US" dirty="0"/>
              <a:t>Item Total Correlations</a:t>
            </a:r>
          </a:p>
          <a:p>
            <a:pPr marL="342900" lvl="1" indent="0">
              <a:buNone/>
            </a:pPr>
            <a:r>
              <a:rPr lang="en-US" dirty="0"/>
              <a:t>Split-Half Reliability</a:t>
            </a:r>
          </a:p>
          <a:p>
            <a:pPr marL="342900" lvl="1" indent="0">
              <a:buNone/>
            </a:pPr>
            <a:r>
              <a:rPr lang="en-US" dirty="0"/>
              <a:t>Cronbach’s Alpha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Reliability Across Time</a:t>
            </a:r>
          </a:p>
          <a:p>
            <a:pPr marL="342900" lvl="1" indent="0">
              <a:buNone/>
            </a:pPr>
            <a:r>
              <a:rPr lang="en-US" dirty="0"/>
              <a:t>Test-retest and alternate form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</a:rPr>
              <a:t>Reliability Across People</a:t>
            </a:r>
          </a:p>
          <a:p>
            <a:pPr marL="342900" lvl="1" indent="0">
              <a:buNone/>
            </a:pPr>
            <a:r>
              <a:rPr lang="en-US" dirty="0"/>
              <a:t>Inter-rater Agreement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03" y="3536302"/>
            <a:ext cx="3045244" cy="3308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500" y="365126"/>
            <a:ext cx="2880506" cy="3246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0317" y="4847784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2717" y="5000184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4985" y="4790684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1994" y="4939725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3165" y="4800784"/>
            <a:ext cx="22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•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0922" y="4730225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04851" y="4792118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1479" y="4709089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9541" y="5046160"/>
            <a:ext cx="22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•</a:t>
            </a:r>
          </a:p>
        </p:txBody>
      </p:sp>
    </p:spTree>
    <p:extLst>
      <p:ext uri="{BB962C8B-B14F-4D97-AF65-F5344CB8AC3E}">
        <p14:creationId xmlns:p14="http://schemas.microsoft.com/office/powerpoint/2010/main" val="301493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at one time-point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432FF"/>
                </a:solidFill>
              </a:rPr>
              <a:t>Internal consistency</a:t>
            </a:r>
            <a:r>
              <a:rPr lang="en-US" sz="2800" dirty="0"/>
              <a:t>: How do the </a:t>
            </a:r>
            <a:r>
              <a:rPr lang="en-US" sz="2800" b="1" i="1" dirty="0"/>
              <a:t>individual items </a:t>
            </a:r>
            <a:r>
              <a:rPr lang="en-US" sz="2800" dirty="0"/>
              <a:t>relate to one another?</a:t>
            </a:r>
          </a:p>
          <a:p>
            <a:pPr marL="685800" lvl="2" indent="0">
              <a:buNone/>
            </a:pPr>
            <a:r>
              <a:rPr lang="en-US" sz="2000" dirty="0"/>
              <a:t>Item-total correlations</a:t>
            </a:r>
          </a:p>
          <a:p>
            <a:pPr marL="685800" lvl="2" indent="0">
              <a:buNone/>
            </a:pPr>
            <a:r>
              <a:rPr lang="en-US" sz="2000" dirty="0"/>
              <a:t>Split-half reliability</a:t>
            </a:r>
          </a:p>
          <a:p>
            <a:pPr marL="685800" lvl="2" indent="0">
              <a:buNone/>
            </a:pPr>
            <a:r>
              <a:rPr lang="en-US" sz="2000" dirty="0"/>
              <a:t>Cronbach’s alpha: Theoretical extension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08" y="2571613"/>
            <a:ext cx="2880506" cy="324628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25924" y="4583843"/>
            <a:ext cx="1888355" cy="1927337"/>
            <a:chOff x="-930143" y="4358405"/>
            <a:chExt cx="1888355" cy="1927337"/>
          </a:xfrm>
        </p:grpSpPr>
        <p:sp>
          <p:nvSpPr>
            <p:cNvPr id="5" name="Oval 4"/>
            <p:cNvSpPr/>
            <p:nvPr/>
          </p:nvSpPr>
          <p:spPr>
            <a:xfrm>
              <a:off x="-381086" y="4439704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401408" y="4953899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-930143" y="4358405"/>
              <a:ext cx="1827876" cy="1909977"/>
              <a:chOff x="256773" y="4401922"/>
              <a:chExt cx="1827876" cy="1909977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91623" y="4467911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56773" y="4799768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71922" y="4980056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33039" y="4582210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45351" y="4817337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41622" y="4401922"/>
                <a:ext cx="1339298" cy="1331843"/>
              </a:xfrm>
              <a:prstGeom prst="ellipse">
                <a:avLst/>
              </a:prstGeom>
              <a:solidFill>
                <a:srgbClr val="0432FF">
                  <a:alpha val="4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049560" y="4215669"/>
            <a:ext cx="3299091" cy="2450956"/>
            <a:chOff x="2695307" y="4404747"/>
            <a:chExt cx="3299091" cy="2450956"/>
          </a:xfrm>
        </p:grpSpPr>
        <p:sp>
          <p:nvSpPr>
            <p:cNvPr id="21" name="Oval 20"/>
            <p:cNvSpPr/>
            <p:nvPr/>
          </p:nvSpPr>
          <p:spPr>
            <a:xfrm>
              <a:off x="3210864" y="4718350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655100" y="4429816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513357" y="4404747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141592" y="4467251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337462" y="5457352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367775" y="5285433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695307" y="5523860"/>
              <a:ext cx="1339298" cy="1331843"/>
            </a:xfrm>
            <a:prstGeom prst="ellipse">
              <a:avLst/>
            </a:prstGeom>
            <a:solidFill>
              <a:srgbClr val="0432FF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03305" y="5335556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Reliable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92440" y="5104543"/>
            <a:ext cx="133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Unreliable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298" y="3827527"/>
            <a:ext cx="3779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Measured Score = </a:t>
            </a:r>
            <a:r>
              <a:rPr lang="en-US" sz="2400" b="1" dirty="0">
                <a:solidFill>
                  <a:srgbClr val="00B050"/>
                </a:solidFill>
              </a:rPr>
              <a:t>True score </a:t>
            </a:r>
            <a:r>
              <a:rPr lang="en-US" sz="1600" b="1" dirty="0"/>
              <a:t>+ </a:t>
            </a:r>
            <a:r>
              <a:rPr lang="en-US" sz="1100" b="1" dirty="0">
                <a:solidFill>
                  <a:srgbClr val="FF0000"/>
                </a:solidFill>
              </a:rPr>
              <a:t>Error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60623" y="3825992"/>
            <a:ext cx="3367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Measured Score = </a:t>
            </a:r>
            <a:r>
              <a:rPr lang="en-US" sz="1200" b="1" dirty="0">
                <a:solidFill>
                  <a:srgbClr val="00B050"/>
                </a:solidFill>
              </a:rPr>
              <a:t>True score </a:t>
            </a:r>
            <a:r>
              <a:rPr lang="en-US" sz="1200" b="1" dirty="0"/>
              <a:t>+ </a:t>
            </a:r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3078</TotalTime>
  <Words>4116</Words>
  <Application>Microsoft Macintosh PowerPoint</Application>
  <PresentationFormat>On-screen Show (4:3)</PresentationFormat>
  <Paragraphs>1596</Paragraphs>
  <Slides>43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ＭＳ 明朝</vt:lpstr>
      <vt:lpstr>Arial</vt:lpstr>
      <vt:lpstr>Calibri</vt:lpstr>
      <vt:lpstr>Calibri Light</vt:lpstr>
      <vt:lpstr>Cambria</vt:lpstr>
      <vt:lpstr>Cambria Math</vt:lpstr>
      <vt:lpstr>Mangal</vt:lpstr>
      <vt:lpstr>Times New Roman</vt:lpstr>
      <vt:lpstr>Office Theme</vt:lpstr>
      <vt:lpstr>Psychometrics:</vt:lpstr>
      <vt:lpstr>PowerPoint Presentation</vt:lpstr>
      <vt:lpstr>PowerPoint Presentation</vt:lpstr>
      <vt:lpstr>Reliability</vt:lpstr>
      <vt:lpstr>Validity</vt:lpstr>
      <vt:lpstr>Psychometric Intersection </vt:lpstr>
      <vt:lpstr>PowerPoint Presentation</vt:lpstr>
      <vt:lpstr>Types of Reliability</vt:lpstr>
      <vt:lpstr>Reliability at one time-point</vt:lpstr>
      <vt:lpstr>Inter Item Correlations</vt:lpstr>
      <vt:lpstr>Inter Item Correlations</vt:lpstr>
      <vt:lpstr>Inter Item Correlations</vt:lpstr>
      <vt:lpstr>Item Total Correlations</vt:lpstr>
      <vt:lpstr>Item Total Correlations</vt:lpstr>
      <vt:lpstr>Item Total Correlations</vt:lpstr>
      <vt:lpstr>Item Total Correlations</vt:lpstr>
      <vt:lpstr>Item Total Correlations</vt:lpstr>
      <vt:lpstr>Item Total Correlations</vt:lpstr>
      <vt:lpstr>Now you try!</vt:lpstr>
      <vt:lpstr>Item Total Correlations</vt:lpstr>
      <vt:lpstr>Split Half Correlations</vt:lpstr>
      <vt:lpstr>Split Half Correlations</vt:lpstr>
      <vt:lpstr>Cronbach’s Alpha</vt:lpstr>
      <vt:lpstr>Cronbach’s Alpha</vt:lpstr>
      <vt:lpstr>Reliability across time</vt:lpstr>
      <vt:lpstr>Reliability across time</vt:lpstr>
      <vt:lpstr>Now you try!</vt:lpstr>
      <vt:lpstr>Reliability across people</vt:lpstr>
      <vt:lpstr>Interim Summary</vt:lpstr>
      <vt:lpstr>PowerPoint Presentation</vt:lpstr>
      <vt:lpstr>Validity</vt:lpstr>
      <vt:lpstr>What are we measuring?</vt:lpstr>
      <vt:lpstr>What are we measuring?</vt:lpstr>
      <vt:lpstr>What are we measuring?</vt:lpstr>
      <vt:lpstr>What are we measuring?</vt:lpstr>
      <vt:lpstr>What are we measuring?</vt:lpstr>
      <vt:lpstr>What are we measuring?</vt:lpstr>
      <vt:lpstr>Relationship with other measures</vt:lpstr>
      <vt:lpstr>Relationship with other measures</vt:lpstr>
      <vt:lpstr>Relationship with other measures</vt:lpstr>
      <vt:lpstr>Relationship with other measures</vt:lpstr>
      <vt:lpstr>Relationship with other measures</vt:lpstr>
      <vt:lpstr>Summary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Reliability and Validity</dc:title>
  <dc:creator>Marilyn Piccirillo</dc:creator>
  <cp:lastModifiedBy>Beck, Emorie</cp:lastModifiedBy>
  <cp:revision>104</cp:revision>
  <dcterms:created xsi:type="dcterms:W3CDTF">2017-10-31T15:05:16Z</dcterms:created>
  <dcterms:modified xsi:type="dcterms:W3CDTF">2018-03-21T20:58:27Z</dcterms:modified>
</cp:coreProperties>
</file>